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6" r:id="rId2"/>
    <p:sldId id="270" r:id="rId3"/>
    <p:sldId id="308" r:id="rId4"/>
    <p:sldId id="309" r:id="rId5"/>
    <p:sldId id="310" r:id="rId6"/>
    <p:sldId id="311" r:id="rId7"/>
    <p:sldId id="313" r:id="rId8"/>
    <p:sldId id="314" r:id="rId9"/>
    <p:sldId id="315" r:id="rId10"/>
    <p:sldId id="345" r:id="rId11"/>
    <p:sldId id="346" r:id="rId12"/>
    <p:sldId id="347" r:id="rId13"/>
    <p:sldId id="348" r:id="rId14"/>
    <p:sldId id="349" r:id="rId15"/>
    <p:sldId id="350" r:id="rId16"/>
    <p:sldId id="355" r:id="rId17"/>
    <p:sldId id="356" r:id="rId18"/>
    <p:sldId id="357" r:id="rId19"/>
    <p:sldId id="359" r:id="rId20"/>
    <p:sldId id="360" r:id="rId21"/>
    <p:sldId id="361" r:id="rId22"/>
    <p:sldId id="362" r:id="rId23"/>
    <p:sldId id="392" r:id="rId24"/>
    <p:sldId id="363" r:id="rId25"/>
    <p:sldId id="364" r:id="rId26"/>
    <p:sldId id="365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1" r:id="rId51"/>
    <p:sldId id="316" r:id="rId52"/>
    <p:sldId id="317" r:id="rId53"/>
    <p:sldId id="318" r:id="rId54"/>
    <p:sldId id="319" r:id="rId55"/>
    <p:sldId id="393" r:id="rId56"/>
    <p:sldId id="411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09" r:id="rId69"/>
    <p:sldId id="410" r:id="rId70"/>
    <p:sldId id="412" r:id="rId71"/>
    <p:sldId id="413" r:id="rId72"/>
    <p:sldId id="394" r:id="rId73"/>
    <p:sldId id="395" r:id="rId74"/>
    <p:sldId id="396" r:id="rId75"/>
    <p:sldId id="397" r:id="rId76"/>
    <p:sldId id="416" r:id="rId77"/>
    <p:sldId id="415" r:id="rId78"/>
    <p:sldId id="417" r:id="rId79"/>
    <p:sldId id="320" r:id="rId80"/>
    <p:sldId id="414" r:id="rId81"/>
    <p:sldId id="321" r:id="rId82"/>
    <p:sldId id="322" r:id="rId83"/>
    <p:sldId id="323" r:id="rId84"/>
    <p:sldId id="324" r:id="rId85"/>
    <p:sldId id="325" r:id="rId86"/>
    <p:sldId id="330" r:id="rId87"/>
    <p:sldId id="331" r:id="rId88"/>
    <p:sldId id="332" r:id="rId89"/>
    <p:sldId id="333" r:id="rId90"/>
    <p:sldId id="334" r:id="rId91"/>
    <p:sldId id="335" r:id="rId92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2600"/>
    <a:srgbClr val="1F3551"/>
    <a:srgbClr val="403152"/>
    <a:srgbClr val="604A7B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1" autoAdjust="0"/>
    <p:restoredTop sz="77384" autoAdjust="0"/>
  </p:normalViewPr>
  <p:slideViewPr>
    <p:cSldViewPr>
      <p:cViewPr varScale="1">
        <p:scale>
          <a:sx n="144" d="100"/>
          <a:sy n="144" d="100"/>
        </p:scale>
        <p:origin x="64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2019/10/22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2400" dirty="0"/>
              <a:t>The</a:t>
            </a:r>
            <a:endParaRPr kumimoji="1" lang="en-US" altLang="zh-CN" sz="2400" dirty="0">
              <a:solidFill>
                <a:srgbClr val="0096FF"/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2000" dirty="0"/>
              <a:t>Control-plane the table, data-plane </a:t>
            </a:r>
            <a:r>
              <a:rPr kumimoji="1" lang="en-US" altLang="zh-CN" sz="2000" i="1" dirty="0"/>
              <a:t>reads</a:t>
            </a:r>
            <a:r>
              <a:rPr kumimoji="1" lang="en-US" altLang="zh-CN" sz="2000" dirty="0"/>
              <a:t> the table</a:t>
            </a:r>
            <a:endParaRPr kumimoji="1" lang="zh-CN" altLang="en-US" sz="20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72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基带冲突检测的载波监听多路访问技术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载波监听多点接入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碰撞检测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27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3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Path-vector Routing</a:t>
            </a:r>
            <a:endParaRPr kumimoji="1" lang="zh-CN" altLang="en-US" sz="2400" b="1" dirty="0">
              <a:latin typeface="Baskerville" panose="02020502070401020303" pitchFamily="18" charset="0"/>
            </a:endParaRPr>
          </a:p>
          <a:p>
            <a:pPr lvl="1"/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Advertisements include the path, to better </a:t>
            </a:r>
            <a:br>
              <a:rPr kumimoji="1" lang="zh-CN" altLang="en-US" sz="2000" dirty="0">
                <a:latin typeface="Baskerville" panose="02020502070401020303" pitchFamily="18" charset="0"/>
              </a:rPr>
            </a:br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detect routing loops</a:t>
            </a:r>
            <a:endParaRPr kumimoji="1" lang="zh-CN" altLang="en-US" sz="2000" dirty="0">
              <a:latin typeface="Baskerville" panose="02020502070401020303" pitchFamily="18" charset="0"/>
            </a:endParaRPr>
          </a:p>
          <a:p>
            <a:r>
              <a:rPr lang="en-US" altLang="zh-CN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Hierarchy of Routing</a:t>
            </a:r>
            <a:endParaRPr lang="zh-CN" altLang="en-US" sz="2400" b="1" dirty="0">
              <a:latin typeface="Baskerville" panose="02020502070401020303" pitchFamily="18" charset="0"/>
            </a:endParaRP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Route between </a:t>
            </a:r>
            <a:r>
              <a:rPr lang="en-US" altLang="zh-CN" sz="2000" b="1" dirty="0">
                <a:solidFill>
                  <a:srgbClr val="0096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regions</a:t>
            </a: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and then within a</a:t>
            </a:r>
            <a:br>
              <a:rPr lang="zh-CN" altLang="en-US" sz="2000" dirty="0">
                <a:latin typeface="Baskerville" panose="02020502070401020303" pitchFamily="18" charset="0"/>
              </a:rPr>
            </a:b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region </a:t>
            </a:r>
            <a:endParaRPr lang="zh-CN" altLang="en-US" sz="2000" dirty="0">
              <a:latin typeface="Baskerville" panose="02020502070401020303" pitchFamily="18" charset="0"/>
            </a:endParaRPr>
          </a:p>
          <a:p>
            <a:r>
              <a:rPr lang="en-US" altLang="zh-CN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Topological Addressing</a:t>
            </a:r>
            <a:endParaRPr lang="zh-CN" altLang="en-US" sz="2400" b="1" dirty="0">
              <a:latin typeface="Baskerville" panose="02020502070401020303" pitchFamily="18" charset="0"/>
            </a:endParaRP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Assign addresses in contiguous blocks to </a:t>
            </a:r>
            <a:br>
              <a:rPr lang="zh-CN" altLang="en-US" sz="2000" dirty="0">
                <a:latin typeface="Baskerville" panose="02020502070401020303" pitchFamily="18" charset="0"/>
              </a:rPr>
            </a:b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make advertisements smaller </a:t>
            </a:r>
            <a:endParaRPr kumimoji="1" lang="en-US" altLang="zh-CN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kumimoji="1" lang="zh-CN" altLang="en-US" dirty="0">
              <a:latin typeface="Baskerville" panose="0202050207040102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0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1pPr>
            <a:lvl2pPr>
              <a:lnSpc>
                <a:spcPct val="120000"/>
              </a:lnSpc>
              <a:defRPr sz="2400"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2pPr>
            <a:lvl3pPr>
              <a:lnSpc>
                <a:spcPct val="120000"/>
              </a:lnSpc>
              <a:defRPr sz="2000"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3pPr>
            <a:lvl4pPr>
              <a:lnSpc>
                <a:spcPct val="120000"/>
              </a:lnSpc>
              <a:defRPr sz="1800"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4pPr>
            <a:lvl5pPr>
              <a:lnSpc>
                <a:spcPct val="120000"/>
              </a:lnSpc>
              <a:defRPr sz="1800"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-57077" y="457235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0" i="0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-36512" y="3793604"/>
            <a:ext cx="179512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 b="0" i="0"/>
            </a:lvl1pPr>
            <a:lvl2pPr>
              <a:defRPr sz="2400" b="0" i="0"/>
            </a:lvl2pPr>
            <a:lvl3pPr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 b="0" i="0"/>
            </a:lvl1pPr>
            <a:lvl2pPr>
              <a:defRPr sz="2400" b="0" i="0"/>
            </a:lvl2pPr>
            <a:lvl3pPr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600" b="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600" b="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 b="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 b="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6822" y="0"/>
            <a:ext cx="9162764" cy="3721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  <a:ea typeface="Baskerville" panose="02020502070401020303" pitchFamily="18" charset="0"/>
              </a:rPr>
              <a:t>Network Layer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467544" y="252559"/>
            <a:ext cx="7416824" cy="504056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Computer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System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Engineering,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Fall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2019.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(IPADS,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SJTU)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71" y="252559"/>
            <a:ext cx="1465253" cy="38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4"/>
          <p:cNvSpPr txBox="1">
            <a:spLocks/>
          </p:cNvSpPr>
          <p:nvPr/>
        </p:nvSpPr>
        <p:spPr>
          <a:xfrm>
            <a:off x="683568" y="3720711"/>
            <a:ext cx="7772400" cy="864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50000"/>
                </a:srgbClr>
              </a:solidFill>
              <a:effectLst/>
              <a:uLnTx/>
              <a:uFillTx/>
              <a:latin typeface="Baskerville" panose="02020502070401020303" pitchFamily="18" charset="0"/>
              <a:ea typeface="DengXian" charset="0"/>
              <a:cs typeface="DengXian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7" y="3892766"/>
            <a:ext cx="7920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DengXian" charset="0"/>
              </a:rPr>
              <a:t>All about routing</a:t>
            </a:r>
          </a:p>
        </p:txBody>
      </p:sp>
      <p:sp>
        <p:nvSpPr>
          <p:cNvPr id="9" name="矩形 8"/>
          <p:cNvSpPr/>
          <p:nvPr/>
        </p:nvSpPr>
        <p:spPr>
          <a:xfrm>
            <a:off x="683567" y="4801779"/>
            <a:ext cx="7920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DengXian" charset="0"/>
              </a:rPr>
              <a:t>Yubin Xia</a:t>
            </a:r>
          </a:p>
        </p:txBody>
      </p:sp>
    </p:spTree>
    <p:extLst>
      <p:ext uri="{BB962C8B-B14F-4D97-AF65-F5344CB8AC3E}">
        <p14:creationId xmlns:p14="http://schemas.microsoft.com/office/powerpoint/2010/main" val="26459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Plane: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Packet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Forwarding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12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Network Layer Interface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structure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packet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 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source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destination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end_protocol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payload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3FB80-6A52-534F-BF74-B9BE1B2DC35B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42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395536" y="409228"/>
            <a:ext cx="8568952" cy="5192003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1 </a:t>
            </a:r>
            <a:r>
              <a:rPr lang="en-US" altLang="zh-CN" sz="16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en-US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NETWORK_SEND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segment_buffer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destination,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2                    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net_protocol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end_protocol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3     packet </a:t>
            </a:r>
            <a:r>
              <a:rPr lang="en-US" altLang="zh-CN" sz="1600" b="1" dirty="0">
                <a:latin typeface="Consolas" charset="0"/>
                <a:ea typeface="宋体" charset="0"/>
                <a:cs typeface="Consolas" charset="0"/>
              </a:rPr>
              <a:t>instance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4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outgoing_packet.payload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segment_buffer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5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outgoing_packet.end_protocol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end_protocol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6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outgoing_packet.source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MY_NETWORK_ADDRESS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7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outgoing_packet.destination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destination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8     </a:t>
            </a:r>
            <a:r>
              <a:rPr lang="en-US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NETWORK_HANDLE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net_protocol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9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sv-SE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NETWORK_HANDLE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(net_packet, net_protocol)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10    packet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instance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net_packet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11   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net_packet.destination != MY_NETWORK_ADDRESS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then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12        next_hop 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← </a:t>
            </a:r>
            <a:r>
              <a:rPr lang="en-US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LOOKUP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net_packet.destination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forwarding_table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)</a:t>
            </a:r>
            <a:endParaRPr lang="sv-SE" altLang="zh-CN" sz="16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13        </a:t>
            </a:r>
            <a:r>
              <a:rPr lang="sv-SE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LINK_SEND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(net_packet, next_hop, link_protocol, net_protocol)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14   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15        </a:t>
            </a:r>
            <a:r>
              <a:rPr lang="sv-SE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GIVE_TO_END_LAYER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(net_packet.payload,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16                          net_packet.end_protocol, net_packet.source)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D9EB81-167D-B14E-A4A4-636D0830A421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3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矩形 170"/>
          <p:cNvSpPr/>
          <p:nvPr/>
        </p:nvSpPr>
        <p:spPr>
          <a:xfrm>
            <a:off x="0" y="1"/>
            <a:ext cx="9144000" cy="8770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0" y="877094"/>
            <a:ext cx="9144000" cy="24606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0" y="3300678"/>
            <a:ext cx="9144000" cy="24143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556398" y="4897438"/>
            <a:ext cx="2231231" cy="4206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sendproc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916" y="1177396"/>
            <a:ext cx="2232422" cy="41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NETWORK_SEND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57588" y="2497667"/>
            <a:ext cx="2232422" cy="41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84960" y="2422261"/>
            <a:ext cx="2231231" cy="42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NETWORK_HANDLE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86150" y="96574"/>
            <a:ext cx="2230041" cy="420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GIVE_TO_END_LAYER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82578" y="3757084"/>
            <a:ext cx="2233613" cy="4206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LINK_SEND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2578" y="1177396"/>
            <a:ext cx="2232422" cy="600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GIVE_TO_NETWORK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_HANDLER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35328" y="3757084"/>
            <a:ext cx="2232422" cy="4206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LINK_RECEIVE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482578" y="4837907"/>
            <a:ext cx="2233613" cy="4193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sendproc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5" name="肘形连接符 114"/>
          <p:cNvCxnSpPr>
            <a:stCxn id="5" idx="2"/>
            <a:endCxn id="13" idx="0"/>
          </p:cNvCxnSpPr>
          <p:nvPr/>
        </p:nvCxnSpPr>
        <p:spPr>
          <a:xfrm rot="5400000">
            <a:off x="4142913" y="3299421"/>
            <a:ext cx="914135" cy="1190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肘形连接符 148"/>
          <p:cNvCxnSpPr>
            <a:stCxn id="5" idx="3"/>
            <a:endCxn id="9" idx="3"/>
          </p:cNvCxnSpPr>
          <p:nvPr/>
        </p:nvCxnSpPr>
        <p:spPr>
          <a:xfrm flipV="1">
            <a:off x="5716191" y="306917"/>
            <a:ext cx="13097" cy="2325688"/>
          </a:xfrm>
          <a:prstGeom prst="bentConnector3">
            <a:avLst>
              <a:gd name="adj1" fmla="val 7640000"/>
            </a:avLst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肘形连接符 150"/>
          <p:cNvCxnSpPr>
            <a:stCxn id="21" idx="0"/>
            <a:endCxn id="19" idx="3"/>
          </p:cNvCxnSpPr>
          <p:nvPr/>
        </p:nvCxnSpPr>
        <p:spPr>
          <a:xfrm rot="16200000" flipV="1">
            <a:off x="5493875" y="1698823"/>
            <a:ext cx="2279385" cy="1837135"/>
          </a:xfrm>
          <a:prstGeom prst="bentConnector2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矩形 156"/>
          <p:cNvSpPr/>
          <p:nvPr/>
        </p:nvSpPr>
        <p:spPr>
          <a:xfrm>
            <a:off x="3267075" y="997480"/>
            <a:ext cx="2665810" cy="209946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3267075" y="3577167"/>
            <a:ext cx="2663429" cy="192087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160" name="直接箭头连接符 159"/>
          <p:cNvCxnSpPr>
            <a:stCxn id="19" idx="2"/>
            <a:endCxn id="5" idx="0"/>
          </p:cNvCxnSpPr>
          <p:nvPr/>
        </p:nvCxnSpPr>
        <p:spPr>
          <a:xfrm>
            <a:off x="4599385" y="1778000"/>
            <a:ext cx="1190" cy="64426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843337" y="1957917"/>
            <a:ext cx="1510904" cy="2989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net_handler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[]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2" name="直接箭头连接符 161"/>
          <p:cNvCxnSpPr>
            <a:stCxn id="13" idx="2"/>
            <a:endCxn id="52" idx="0"/>
          </p:cNvCxnSpPr>
          <p:nvPr/>
        </p:nvCxnSpPr>
        <p:spPr>
          <a:xfrm>
            <a:off x="4599385" y="4177771"/>
            <a:ext cx="0" cy="66013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699272" y="4357688"/>
            <a:ext cx="1800225" cy="30030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link_protocol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[]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4832748" y="2737115"/>
            <a:ext cx="1034653" cy="3003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LOOKUP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2" name="直接箭头连接符 171"/>
          <p:cNvCxnSpPr>
            <a:endCxn id="4" idx="0"/>
          </p:cNvCxnSpPr>
          <p:nvPr/>
        </p:nvCxnSpPr>
        <p:spPr>
          <a:xfrm>
            <a:off x="1584722" y="498740"/>
            <a:ext cx="0" cy="67865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/>
          <p:cNvSpPr/>
          <p:nvPr/>
        </p:nvSpPr>
        <p:spPr>
          <a:xfrm>
            <a:off x="467916" y="2362729"/>
            <a:ext cx="2232422" cy="1214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struct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packet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source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destination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end_protocol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payload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9" name="肘形连接符 178"/>
          <p:cNvCxnSpPr>
            <a:stCxn id="4" idx="3"/>
            <a:endCxn id="5" idx="1"/>
          </p:cNvCxnSpPr>
          <p:nvPr/>
        </p:nvCxnSpPr>
        <p:spPr>
          <a:xfrm>
            <a:off x="2700338" y="1387741"/>
            <a:ext cx="784622" cy="1244864"/>
          </a:xfrm>
          <a:prstGeom prst="bentConnector3">
            <a:avLst>
              <a:gd name="adj1" fmla="val 41138"/>
            </a:avLst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矩形 181"/>
          <p:cNvSpPr/>
          <p:nvPr/>
        </p:nvSpPr>
        <p:spPr>
          <a:xfrm>
            <a:off x="467916" y="4282282"/>
            <a:ext cx="2232422" cy="121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struct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frame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struct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checked_cnt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    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net_protocol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    payload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checksum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83" name="直接箭头连接符 182"/>
          <p:cNvCxnSpPr>
            <a:endCxn id="21" idx="2"/>
          </p:cNvCxnSpPr>
          <p:nvPr/>
        </p:nvCxnSpPr>
        <p:spPr>
          <a:xfrm flipV="1">
            <a:off x="7552135" y="4177771"/>
            <a:ext cx="0" cy="93001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859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Forwarding an IP Packet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Lookup packet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'</a:t>
            </a:r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 DST in forwarding table</a:t>
            </a:r>
          </a:p>
          <a:p>
            <a:pPr lvl="1"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If known, find the corresponding outgoing link</a:t>
            </a:r>
          </a:p>
          <a:p>
            <a:pPr lvl="1"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If unknown, drop packet </a:t>
            </a:r>
          </a:p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Decrement TTL (Time To Live)</a:t>
            </a:r>
          </a:p>
          <a:p>
            <a:pPr lvl="1"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Drop packet if TTL is zero</a:t>
            </a:r>
          </a:p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Update header checksum</a:t>
            </a:r>
          </a:p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Forward packet to outgoing port </a:t>
            </a:r>
          </a:p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Transmit packet onto link 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8C3693-F7F3-CF46-AF13-299B66A94103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5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Data-plane Case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Study: Intel's DPDK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3322712" cy="418829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sz="2400" dirty="0">
                <a:ea typeface="Baskerville" panose="02020502070401020303" pitchFamily="18" charset="0"/>
              </a:rPr>
              <a:t>DPDK: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Data Plane Development Kit</a:t>
            </a:r>
          </a:p>
          <a:p>
            <a:pPr lvl="1"/>
            <a:r>
              <a:rPr kumimoji="1" lang="en-US" altLang="zh-CN" sz="2200" dirty="0">
                <a:ea typeface="Baskerville" panose="02020502070401020303" pitchFamily="18" charset="0"/>
              </a:rPr>
              <a:t>Bypass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kernel</a:t>
            </a:r>
          </a:p>
          <a:p>
            <a:r>
              <a:rPr kumimoji="1" lang="en-US" altLang="zh-CN" sz="2400" dirty="0">
                <a:ea typeface="Baskerville" panose="02020502070401020303" pitchFamily="18" charset="0"/>
              </a:rPr>
              <a:t>Network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card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Has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several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ports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port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has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RX/TX</a:t>
            </a:r>
          </a:p>
          <a:p>
            <a:r>
              <a:rPr kumimoji="1" lang="en-US" altLang="zh-CN" sz="2400" dirty="0">
                <a:ea typeface="Baskerville" panose="02020502070401020303" pitchFamily="18" charset="0"/>
              </a:rPr>
              <a:t>Processor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Read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packets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from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RX</a:t>
            </a:r>
          </a:p>
          <a:p>
            <a:pPr lvl="2"/>
            <a:r>
              <a:rPr kumimoji="1" lang="en-US" altLang="zh-CN" sz="1600" dirty="0">
                <a:ea typeface="Baskerville" panose="02020502070401020303" pitchFamily="18" charset="0"/>
              </a:rPr>
              <a:t>Polling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Find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output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port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Write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packets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TX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216738"/>
            <a:ext cx="4608512" cy="38010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9BB38F-F40A-F643-BA74-19044E7C1EAC}"/>
              </a:ext>
            </a:extLst>
          </p:cNvPr>
          <p:cNvSpPr txBox="1"/>
          <p:nvPr/>
        </p:nvSpPr>
        <p:spPr>
          <a:xfrm>
            <a:off x="5652120" y="5031804"/>
            <a:ext cx="1872208" cy="66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RX</a:t>
            </a:r>
            <a:r>
              <a:rPr kumimoji="1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for</a:t>
            </a:r>
            <a:r>
              <a:rPr kumimoji="1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receiving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TX</a:t>
            </a:r>
            <a:r>
              <a:rPr kumimoji="1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for</a:t>
            </a:r>
            <a:r>
              <a:rPr kumimoji="1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sending</a:t>
            </a: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askerville" panose="02020502070401020303" pitchFamily="18" charset="0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Baskerville" panose="02020502070401020303" pitchFamily="18" charset="0"/>
              </a:rPr>
              <a:t>NAT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22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NAT (Network Address Translation)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2000" dirty="0">
                <a:ea typeface="ＭＳ Ｐゴシック" charset="0"/>
              </a:rPr>
              <a:t>Private network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Public routers do</a:t>
            </a:r>
            <a:r>
              <a:rPr lang="zh-CN" altLang="en-US" sz="1800" dirty="0">
                <a:ea typeface="ＭＳ Ｐゴシック" charset="0"/>
              </a:rPr>
              <a:t> </a:t>
            </a:r>
            <a:r>
              <a:rPr lang="en-US" altLang="zh-CN" sz="1800" dirty="0">
                <a:ea typeface="ＭＳ Ｐゴシック" charset="0"/>
              </a:rPr>
              <a:t>not accept routes to network 10</a:t>
            </a:r>
            <a:r>
              <a:rPr lang="zh-CN" altLang="en-US" sz="1800" dirty="0">
                <a:ea typeface="ＭＳ Ｐゴシック" charset="0"/>
              </a:rPr>
              <a:t> </a:t>
            </a:r>
            <a:r>
              <a:rPr lang="en-US" altLang="zh-CN" sz="1800" dirty="0">
                <a:ea typeface="ＭＳ Ｐゴシック" charset="0"/>
              </a:rPr>
              <a:t>(e.g.,</a:t>
            </a:r>
            <a:r>
              <a:rPr lang="zh-CN" altLang="en-US" sz="1800" dirty="0">
                <a:ea typeface="ＭＳ Ｐゴシック" charset="0"/>
              </a:rPr>
              <a:t> </a:t>
            </a:r>
            <a:r>
              <a:rPr lang="en-US" altLang="zh-CN" sz="1800" dirty="0">
                <a:ea typeface="ＭＳ Ｐゴシック" charset="0"/>
              </a:rPr>
              <a:t>10.8.8.8)</a:t>
            </a:r>
          </a:p>
          <a:p>
            <a:pPr eaLnBrk="1" hangingPunct="1"/>
            <a:r>
              <a:rPr lang="en-US" altLang="zh-CN" sz="2000" dirty="0">
                <a:ea typeface="ＭＳ Ｐゴシック" charset="0"/>
              </a:rPr>
              <a:t>NAT router: bridge the private networks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Router between private &amp; public network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Send: modify source address to temp public address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Receive: modify back by looking mapping table</a:t>
            </a:r>
          </a:p>
          <a:p>
            <a:pPr eaLnBrk="1" hangingPunct="1"/>
            <a:r>
              <a:rPr lang="en-US" altLang="zh-CN" sz="2000" dirty="0">
                <a:ea typeface="ＭＳ Ｐゴシック" charset="0"/>
              </a:rPr>
              <a:t>Limitations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Some end-to-end protocols place address in payloads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The translator may become the bottleneck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What if two private network merge?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10682-A800-D94D-998B-028E039F0BFB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808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NAT</a:t>
            </a:r>
            <a:endParaRPr lang="zh-CN" altLang="en-US" dirty="0"/>
          </a:p>
        </p:txBody>
      </p:sp>
      <p:pic>
        <p:nvPicPr>
          <p:cNvPr id="55298" name="Picture 1027" descr="C:\Documents and Settings\Administrator\My Documents\cs580\images\an090601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>
            <a:fillRect/>
          </a:stretch>
        </p:blipFill>
        <p:spPr bwMode="auto">
          <a:xfrm>
            <a:off x="1403648" y="913284"/>
            <a:ext cx="6912768" cy="451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832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7664" y="4092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192.168.1.2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6252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173.194.72.104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664" y="841276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54321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7664" y="105730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80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664" y="1273324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Data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36096" y="4092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202.120.40.85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36096" y="6252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173.194.72.104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6096" y="841276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60001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36096" y="105730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80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36096" y="1273324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Data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4" name="八边形 13"/>
          <p:cNvSpPr/>
          <p:nvPr/>
        </p:nvSpPr>
        <p:spPr>
          <a:xfrm>
            <a:off x="3635896" y="1993404"/>
            <a:ext cx="1296144" cy="1296144"/>
          </a:xfrm>
          <a:prstGeom prst="oc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Netgate</a:t>
            </a:r>
            <a:endParaRPr kumimoji="1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1760" y="2477715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192.168.1.1</a:t>
            </a:r>
            <a:endParaRPr kumimoji="1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88024" y="247771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202.120.40.85</a:t>
            </a:r>
            <a:endParaRPr kumimoji="1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右箭头 16"/>
          <p:cNvSpPr/>
          <p:nvPr/>
        </p:nvSpPr>
        <p:spPr>
          <a:xfrm rot="2638149">
            <a:off x="3146917" y="165930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右箭头 17"/>
          <p:cNvSpPr/>
          <p:nvPr/>
        </p:nvSpPr>
        <p:spPr>
          <a:xfrm rot="19255541">
            <a:off x="4667027" y="1720094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右箭头 19"/>
          <p:cNvSpPr/>
          <p:nvPr/>
        </p:nvSpPr>
        <p:spPr>
          <a:xfrm rot="19255541">
            <a:off x="918770" y="1648086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右箭头 20"/>
          <p:cNvSpPr/>
          <p:nvPr/>
        </p:nvSpPr>
        <p:spPr>
          <a:xfrm rot="2638149">
            <a:off x="6975384" y="1731311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" name="图片 21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56" y="1921396"/>
            <a:ext cx="1489348" cy="148934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300192" y="247771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173.194.72.104</a:t>
            </a:r>
            <a:endParaRPr kumimoji="1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547664" y="357758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173.194.72.104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47664" y="3793604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192.168.1.2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47664" y="40096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80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7664" y="42256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54321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47664" y="4441676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Data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36096" y="3793604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202.120.40.85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36096" y="357758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173.194.72.104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36096" y="40096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80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436096" y="42256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60001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436096" y="4441676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Data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6" name="右箭头 35"/>
          <p:cNvSpPr/>
          <p:nvPr/>
        </p:nvSpPr>
        <p:spPr>
          <a:xfrm rot="8191984">
            <a:off x="3075833" y="3242432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右箭头 36"/>
          <p:cNvSpPr/>
          <p:nvPr/>
        </p:nvSpPr>
        <p:spPr>
          <a:xfrm rot="8191984">
            <a:off x="6964263" y="3098416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右箭头 37"/>
          <p:cNvSpPr/>
          <p:nvPr/>
        </p:nvSpPr>
        <p:spPr>
          <a:xfrm rot="13155958">
            <a:off x="4810776" y="316073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右箭头 38"/>
          <p:cNvSpPr/>
          <p:nvPr/>
        </p:nvSpPr>
        <p:spPr>
          <a:xfrm rot="13155958">
            <a:off x="922344" y="323274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3275856" y="3577580"/>
          <a:ext cx="2016225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Src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IP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Src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Port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NAT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Port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192.168.1.2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54321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60001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192.168.1.2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12345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60002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...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428"/>
            <a:ext cx="1465061" cy="901576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83568" y="2477715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192.168.1.2</a:t>
            </a:r>
            <a:endParaRPr kumimoji="1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77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Baskerville" panose="02020502070401020303" pitchFamily="18" charset="0"/>
              </a:rPr>
              <a:t>OSI, TCP/IP &amp; Protocol Stack</a:t>
            </a:r>
            <a:endParaRPr lang="zh-CN" altLang="en-US" dirty="0"/>
          </a:p>
        </p:txBody>
      </p:sp>
      <p:sp>
        <p:nvSpPr>
          <p:cNvPr id="21506" name="矩形 3"/>
          <p:cNvSpPr>
            <a:spLocks noChangeArrowheads="1"/>
          </p:cNvSpPr>
          <p:nvPr/>
        </p:nvSpPr>
        <p:spPr bwMode="auto">
          <a:xfrm>
            <a:off x="459581" y="1771650"/>
            <a:ext cx="1749029" cy="400050"/>
          </a:xfrm>
          <a:prstGeom prst="rect">
            <a:avLst/>
          </a:prstGeom>
          <a:solidFill>
            <a:srgbClr val="FCFFFF"/>
          </a:solidFill>
          <a:ln w="9525">
            <a:solidFill>
              <a:srgbClr val="E0E9F8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7th Application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7" name="矩形 4"/>
          <p:cNvSpPr>
            <a:spLocks noChangeArrowheads="1"/>
          </p:cNvSpPr>
          <p:nvPr/>
        </p:nvSpPr>
        <p:spPr bwMode="auto">
          <a:xfrm>
            <a:off x="459581" y="2171700"/>
            <a:ext cx="1749029" cy="400050"/>
          </a:xfrm>
          <a:prstGeom prst="rect">
            <a:avLst/>
          </a:prstGeom>
          <a:solidFill>
            <a:srgbClr val="E6F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6th Presentation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8" name="矩形 5"/>
          <p:cNvSpPr>
            <a:spLocks noChangeArrowheads="1"/>
          </p:cNvSpPr>
          <p:nvPr/>
        </p:nvSpPr>
        <p:spPr bwMode="auto">
          <a:xfrm>
            <a:off x="459581" y="2971800"/>
            <a:ext cx="1749029" cy="400050"/>
          </a:xfrm>
          <a:prstGeom prst="rect">
            <a:avLst/>
          </a:prstGeom>
          <a:solidFill>
            <a:srgbClr val="84C3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4th Transport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9" name="矩形 6"/>
          <p:cNvSpPr>
            <a:spLocks noChangeArrowheads="1"/>
          </p:cNvSpPr>
          <p:nvPr/>
        </p:nvSpPr>
        <p:spPr bwMode="auto">
          <a:xfrm>
            <a:off x="459581" y="3371850"/>
            <a:ext cx="1749029" cy="400050"/>
          </a:xfrm>
          <a:prstGeom prst="rect">
            <a:avLst/>
          </a:prstGeom>
          <a:solidFill>
            <a:srgbClr val="32AA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3th Network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0" name="矩形 7"/>
          <p:cNvSpPr>
            <a:spLocks noChangeArrowheads="1"/>
          </p:cNvSpPr>
          <p:nvPr/>
        </p:nvSpPr>
        <p:spPr bwMode="auto">
          <a:xfrm>
            <a:off x="459581" y="3771900"/>
            <a:ext cx="1749029" cy="400050"/>
          </a:xfrm>
          <a:prstGeom prst="rect">
            <a:avLst/>
          </a:prstGeom>
          <a:solidFill>
            <a:srgbClr val="257F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2nd Link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1" name="矩形 8"/>
          <p:cNvSpPr>
            <a:spLocks noChangeArrowheads="1"/>
          </p:cNvSpPr>
          <p:nvPr/>
        </p:nvSpPr>
        <p:spPr bwMode="auto">
          <a:xfrm>
            <a:off x="459581" y="4171950"/>
            <a:ext cx="1749029" cy="400050"/>
          </a:xfrm>
          <a:prstGeom prst="rect">
            <a:avLst/>
          </a:prstGeom>
          <a:solidFill>
            <a:srgbClr val="1A5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1st Physical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2" name="矩形 9"/>
          <p:cNvSpPr>
            <a:spLocks noChangeArrowheads="1"/>
          </p:cNvSpPr>
          <p:nvPr/>
        </p:nvSpPr>
        <p:spPr bwMode="auto">
          <a:xfrm>
            <a:off x="2478882" y="1771650"/>
            <a:ext cx="1459706" cy="1200150"/>
          </a:xfrm>
          <a:prstGeom prst="rect">
            <a:avLst/>
          </a:prstGeom>
          <a:solidFill>
            <a:srgbClr val="E4F0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Application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940969" y="1771650"/>
            <a:ext cx="610791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HTTP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940969" y="2971800"/>
            <a:ext cx="1539479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TCP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940969" y="3771900"/>
            <a:ext cx="1550194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Ethernet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466160" y="2971800"/>
            <a:ext cx="1438275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UDP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940969" y="3371850"/>
            <a:ext cx="2963466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487592" y="3771900"/>
            <a:ext cx="64889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PPP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141244" y="3771900"/>
            <a:ext cx="763191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…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556522" y="1771650"/>
            <a:ext cx="609600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SMTP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173267" y="1771650"/>
            <a:ext cx="610790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POP3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791200" y="1771650"/>
            <a:ext cx="610791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FTP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403181" y="1771650"/>
            <a:ext cx="501254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…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009085" y="3486150"/>
            <a:ext cx="800100" cy="200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ICMP</a:t>
            </a:r>
            <a:endParaRPr kumimoji="0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217194" y="3687366"/>
            <a:ext cx="1053704" cy="1702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&amp; RARP</a:t>
            </a:r>
            <a:endParaRPr kumimoji="0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6" name="矩形 23"/>
          <p:cNvSpPr>
            <a:spLocks noChangeArrowheads="1"/>
          </p:cNvSpPr>
          <p:nvPr/>
        </p:nvSpPr>
        <p:spPr bwMode="auto">
          <a:xfrm>
            <a:off x="2478882" y="2971800"/>
            <a:ext cx="1459706" cy="400050"/>
          </a:xfrm>
          <a:prstGeom prst="rect">
            <a:avLst/>
          </a:prstGeom>
          <a:solidFill>
            <a:srgbClr val="CFE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Transport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7" name="矩形 24"/>
          <p:cNvSpPr>
            <a:spLocks noChangeArrowheads="1"/>
          </p:cNvSpPr>
          <p:nvPr/>
        </p:nvSpPr>
        <p:spPr bwMode="auto">
          <a:xfrm>
            <a:off x="459581" y="2571750"/>
            <a:ext cx="1749029" cy="400050"/>
          </a:xfrm>
          <a:prstGeom prst="rect">
            <a:avLst/>
          </a:prstGeom>
          <a:solidFill>
            <a:srgbClr val="C9E1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5th Session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8" name="矩形 25"/>
          <p:cNvSpPr>
            <a:spLocks noChangeArrowheads="1"/>
          </p:cNvSpPr>
          <p:nvPr/>
        </p:nvSpPr>
        <p:spPr bwMode="auto">
          <a:xfrm>
            <a:off x="2478882" y="3371850"/>
            <a:ext cx="1459706" cy="400050"/>
          </a:xfrm>
          <a:prstGeom prst="rect">
            <a:avLst/>
          </a:prstGeom>
          <a:solidFill>
            <a:srgbClr val="B0D7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Network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9" name="矩形 26"/>
          <p:cNvSpPr>
            <a:spLocks noChangeArrowheads="1"/>
          </p:cNvSpPr>
          <p:nvPr/>
        </p:nvSpPr>
        <p:spPr bwMode="auto">
          <a:xfrm>
            <a:off x="2478882" y="3771900"/>
            <a:ext cx="1459706" cy="800100"/>
          </a:xfrm>
          <a:prstGeom prst="rect">
            <a:avLst/>
          </a:prstGeom>
          <a:solidFill>
            <a:srgbClr val="77B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Link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0" name="矩形 28"/>
          <p:cNvSpPr>
            <a:spLocks noChangeArrowheads="1"/>
          </p:cNvSpPr>
          <p:nvPr/>
        </p:nvSpPr>
        <p:spPr bwMode="auto">
          <a:xfrm>
            <a:off x="7198519" y="1770460"/>
            <a:ext cx="1459706" cy="1606153"/>
          </a:xfrm>
          <a:prstGeom prst="rect">
            <a:avLst/>
          </a:prstGeom>
          <a:solidFill>
            <a:srgbClr val="F9D3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End-to-end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1" name="矩形 29"/>
          <p:cNvSpPr>
            <a:spLocks noChangeArrowheads="1"/>
          </p:cNvSpPr>
          <p:nvPr/>
        </p:nvSpPr>
        <p:spPr bwMode="auto">
          <a:xfrm>
            <a:off x="7198519" y="3376613"/>
            <a:ext cx="1459706" cy="400050"/>
          </a:xfrm>
          <a:prstGeom prst="rect">
            <a:avLst/>
          </a:prstGeom>
          <a:solidFill>
            <a:srgbClr val="F3A5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Network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2" name="矩形 30"/>
          <p:cNvSpPr>
            <a:spLocks noChangeArrowheads="1"/>
          </p:cNvSpPr>
          <p:nvPr/>
        </p:nvSpPr>
        <p:spPr bwMode="auto">
          <a:xfrm>
            <a:off x="7198519" y="3776663"/>
            <a:ext cx="1459706" cy="800100"/>
          </a:xfrm>
          <a:prstGeom prst="rect">
            <a:avLst/>
          </a:prstGeom>
          <a:solidFill>
            <a:srgbClr val="ED6A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Link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3" name="TextBox 1"/>
          <p:cNvSpPr txBox="1">
            <a:spLocks noChangeArrowheads="1"/>
          </p:cNvSpPr>
          <p:nvPr/>
        </p:nvSpPr>
        <p:spPr bwMode="auto">
          <a:xfrm>
            <a:off x="466726" y="4720829"/>
            <a:ext cx="17561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OSI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4" name="TextBox 28"/>
          <p:cNvSpPr txBox="1">
            <a:spLocks noChangeArrowheads="1"/>
          </p:cNvSpPr>
          <p:nvPr/>
        </p:nvSpPr>
        <p:spPr bwMode="auto">
          <a:xfrm>
            <a:off x="2470548" y="4720829"/>
            <a:ext cx="44446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TCP/IP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5" name="TextBox 32"/>
          <p:cNvSpPr txBox="1">
            <a:spLocks noChangeArrowheads="1"/>
          </p:cNvSpPr>
          <p:nvPr/>
        </p:nvSpPr>
        <p:spPr bwMode="auto">
          <a:xfrm>
            <a:off x="7193756" y="4720829"/>
            <a:ext cx="14775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CSE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3943561" y="4171950"/>
            <a:ext cx="6082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WiFi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4551760" y="4171950"/>
            <a:ext cx="6082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Fiber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162059" y="4171950"/>
            <a:ext cx="656735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TD-LTE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821978" y="4171950"/>
            <a:ext cx="580014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FDD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397735" y="4171950"/>
            <a:ext cx="5067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…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647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CASE: Ethernet Mapping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Mapping Internet to Ethernet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199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Case Study: Mapping Internet to Ethernet</a:t>
            </a:r>
            <a:endParaRPr lang="zh-CN" altLang="en-US" dirty="0"/>
          </a:p>
        </p:txBody>
      </p:sp>
      <p:sp>
        <p:nvSpPr>
          <p:cNvPr id="58370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sz="2800" dirty="0">
                <a:ea typeface="MS PGothic" charset="0"/>
              </a:rPr>
              <a:t>Listen-before-sending rule, collision</a:t>
            </a:r>
          </a:p>
          <a:p>
            <a:pPr eaLnBrk="1" hangingPunct="1"/>
            <a:r>
              <a:rPr lang="en-US" altLang="zh-CN" sz="2800" dirty="0">
                <a:ea typeface="MS PGothic" charset="0"/>
              </a:rPr>
              <a:t>Ethernet: CSMA/CD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Carrier Sense Multiple Access with Collision Detection</a:t>
            </a:r>
          </a:p>
          <a:p>
            <a:pPr eaLnBrk="1" hangingPunct="1"/>
            <a:r>
              <a:rPr lang="en-US" altLang="zh-CN" sz="2800" dirty="0">
                <a:ea typeface="MS PGothic" charset="0"/>
              </a:rPr>
              <a:t>Ethernet type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Experimental Ethernet, 3 </a:t>
            </a:r>
            <a:r>
              <a:rPr lang="en-US" altLang="zh-CN" sz="2400" dirty="0" err="1">
                <a:ea typeface="MS PGothic" charset="0"/>
              </a:rPr>
              <a:t>mpbs</a:t>
            </a:r>
            <a:endParaRPr lang="en-US" altLang="zh-CN" sz="2400" dirty="0">
              <a:ea typeface="MS PGothic" charset="0"/>
            </a:endParaRP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Standard Ethernet, 10 mbps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Fast Ethernet, 100 mbps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Gigabit Ethernet, 1000 mbps</a:t>
            </a:r>
            <a:endParaRPr lang="zh-CN" altLang="en-US" sz="2400" dirty="0">
              <a:ea typeface="MS PGothic" charset="0"/>
            </a:endParaRPr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039F6-ABA2-694E-8C4D-918A558BA88A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37445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Overview of Ethernet</a:t>
            </a:r>
            <a:endParaRPr lang="zh-CN" altLang="en-US" dirty="0"/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000" dirty="0">
                <a:ea typeface="MS PGothic" charset="0"/>
              </a:rPr>
              <a:t>A half duplex Ethernet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The max propagation time is less than the 576 bit times, the shortest allowable packet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So that two parties can detect a collision together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If collision: wait random first time, exponential </a:t>
            </a:r>
            <a:r>
              <a:rPr lang="en-US" altLang="zh-CN" sz="1800" dirty="0" err="1">
                <a:ea typeface="MS PGothic" charset="0"/>
              </a:rPr>
              <a:t>backoff</a:t>
            </a:r>
            <a:r>
              <a:rPr lang="en-US" altLang="zh-CN" sz="1800" dirty="0">
                <a:ea typeface="MS PGothic" charset="0"/>
              </a:rPr>
              <a:t> if repeat </a:t>
            </a:r>
          </a:p>
          <a:p>
            <a:pPr eaLnBrk="1" hangingPunct="1"/>
            <a:r>
              <a:rPr lang="en-US" altLang="zh-CN" sz="2000" dirty="0">
                <a:ea typeface="MS PGothic" charset="0"/>
              </a:rPr>
              <a:t>A full duplex &amp; point-to-point Ethernet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No collisions &amp; the max length of the link is determined by the physical medium</a:t>
            </a:r>
            <a:endParaRPr lang="zh-CN" altLang="en-US" sz="1800" dirty="0">
              <a:ea typeface="MS PGothic" charset="0"/>
            </a:endParaRPr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78A1C0-0E5A-D241-9EAD-9F3AA1248CBF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3985"/>
            <a:ext cx="8280920" cy="62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42749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Hub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and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Switch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828255"/>
          </a:xfrm>
        </p:spPr>
        <p:txBody>
          <a:bodyPr>
            <a:normAutofit fontScale="92500"/>
          </a:bodyPr>
          <a:lstStyle/>
          <a:p>
            <a:r>
              <a:rPr kumimoji="1" lang="en-US" altLang="zh-CN" sz="2800" dirty="0">
                <a:ea typeface="Baskerville" panose="02020502070401020303" pitchFamily="18" charset="0"/>
              </a:rPr>
              <a:t>Hub</a:t>
            </a:r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A frame is "broadcast" to every one of its ports</a:t>
            </a:r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A 10/100Mbps hub must share its bandwidth with each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port</a:t>
            </a:r>
          </a:p>
          <a:p>
            <a:r>
              <a:rPr kumimoji="1" lang="en-US" altLang="zh-CN" sz="2800" dirty="0">
                <a:ea typeface="Baskerville" panose="02020502070401020303" pitchFamily="18" charset="0"/>
              </a:rPr>
              <a:t>Switch</a:t>
            </a:r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Keeps a record of the MAC addresses of all the devices</a:t>
            </a:r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A 10/100Mbps switch will allocate a full 10/100Mbps to each of its ports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0052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Broadcast Aspects of Ethernet</a:t>
            </a:r>
            <a:endParaRPr lang="zh-CN" altLang="en-US" dirty="0"/>
          </a:p>
        </p:txBody>
      </p:sp>
      <p:sp>
        <p:nvSpPr>
          <p:cNvPr id="60418" name="内容占位符 2"/>
          <p:cNvSpPr>
            <a:spLocks noGrp="1"/>
          </p:cNvSpPr>
          <p:nvPr>
            <p:ph idx="1"/>
          </p:nvPr>
        </p:nvSpPr>
        <p:spPr>
          <a:xfrm>
            <a:off x="457200" y="2476500"/>
            <a:ext cx="8305800" cy="3117304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CN" sz="2400" dirty="0">
                <a:ea typeface="MS PGothic" charset="0"/>
              </a:rPr>
              <a:t>Broadcast network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Every frame is delivered to every station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(Compare with forwarding network)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400" b="1" dirty="0">
                <a:ea typeface="MS PGothic" charset="0"/>
              </a:rPr>
              <a:t>ETHERNET_SEND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Pass the call along to the link layer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400" b="1" dirty="0">
                <a:ea typeface="MS PGothic" charset="0"/>
              </a:rPr>
              <a:t>ETHERNET_HANDLE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Simple, can even be implemented in hardware</a:t>
            </a:r>
            <a:endParaRPr lang="zh-CN" altLang="en-US" sz="2000" dirty="0">
              <a:ea typeface="MS PGothic" charset="0"/>
            </a:endParaRPr>
          </a:p>
        </p:txBody>
      </p:sp>
      <p:sp>
        <p:nvSpPr>
          <p:cNvPr id="6041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B5B26F-8FB6-9047-A9A9-FE5882FADCAD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1206500"/>
            <a:ext cx="78438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8022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Broadcast Aspects of Ethernet</a:t>
            </a:r>
            <a:endParaRPr lang="zh-CN" altLang="en-US" dirty="0"/>
          </a:p>
        </p:txBody>
      </p:sp>
      <p:sp>
        <p:nvSpPr>
          <p:cNvPr id="6144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ETHERNET_HANDLE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length)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destination ←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net_packet.target_id</a:t>
            </a: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destination =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my_station_id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    then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GIVE_TO_END_LAYER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net_packet.data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net_packet.end_protocol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net_packet.source_id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ignore packet</a:t>
            </a:r>
            <a:endParaRPr lang="zh-CN" altLang="en-US" sz="1900" dirty="0">
              <a:latin typeface="Consolas" charset="0"/>
              <a:ea typeface="MS PGothic" charset="0"/>
              <a:cs typeface="MS PGothic" charset="0"/>
            </a:endParaRPr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CE65ED-649A-6348-92B6-8C554BC3EE7E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-633163">
            <a:off x="4648200" y="4655595"/>
            <a:ext cx="4343400" cy="44135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</a:rPr>
              <a:t>no need to do any forwarding</a:t>
            </a:r>
            <a:endParaRPr kumimoji="0" lang="zh-CN" altLang="en-US" sz="2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9373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Broadcast Aspects of Ethernet</a:t>
            </a:r>
            <a:endParaRPr lang="zh-CN" altLang="en-US" dirty="0"/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ETHERNET_HANDLE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length)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destination ←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net_packet.target_id</a:t>
            </a: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destination =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my_station_id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solidFill>
                  <a:srgbClr val="C00000"/>
                </a:solidFill>
                <a:latin typeface="Consolas" charset="0"/>
                <a:ea typeface="宋体" charset="0"/>
                <a:cs typeface="Consolas" charset="0"/>
              </a:rPr>
              <a:t>      or destination = BROADCAST_ID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    then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GIVE_TO_END_LAYER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net_packet.data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net_packet.end_protocol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net_packet.source_id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ignore packet</a:t>
            </a:r>
            <a:endParaRPr lang="zh-CN" altLang="en-US" sz="1900" dirty="0">
              <a:latin typeface="Consolas" charset="0"/>
              <a:ea typeface="MS PGothic" charset="0"/>
              <a:cs typeface="MS PGothic" charset="0"/>
            </a:endParaRPr>
          </a:p>
        </p:txBody>
      </p:sp>
      <p:sp>
        <p:nvSpPr>
          <p:cNvPr id="6246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2B7AE-4E1B-8E43-97A4-279F40CA273E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97626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762000"/>
          </a:xfrm>
        </p:spPr>
        <p:txBody>
          <a:bodyPr>
            <a:noAutofit/>
          </a:bodyPr>
          <a:lstStyle/>
          <a:p>
            <a:r>
              <a:rPr lang="en-US" altLang="zh-CN" sz="2400" dirty="0">
                <a:ea typeface="Baskerville" panose="02020502070401020303" pitchFamily="18" charset="0"/>
              </a:rPr>
              <a:t>Layer Mapping: Attach Ethernet to Forwarding Network</a:t>
            </a:r>
            <a:endParaRPr lang="zh-CN" altLang="en-US" sz="2400" dirty="0"/>
          </a:p>
        </p:txBody>
      </p:sp>
      <p:sp>
        <p:nvSpPr>
          <p:cNvPr id="63490" name="内容占位符 2"/>
          <p:cNvSpPr>
            <a:spLocks noGrp="1"/>
          </p:cNvSpPr>
          <p:nvPr>
            <p:ph idx="1"/>
          </p:nvPr>
        </p:nvSpPr>
        <p:spPr>
          <a:xfrm>
            <a:off x="251520" y="4297660"/>
            <a:ext cx="8712968" cy="8255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000" dirty="0">
                <a:ea typeface="MS PGothic" charset="0"/>
              </a:rPr>
              <a:t>L sends a RPC to N by sending to station 18 of link 1</a:t>
            </a:r>
          </a:p>
          <a:p>
            <a:pPr eaLnBrk="1" hangingPunct="1"/>
            <a:r>
              <a:rPr lang="en-US" altLang="zh-CN" sz="2000" dirty="0">
                <a:ea typeface="MS PGothic" charset="0"/>
              </a:rPr>
              <a:t>L sends a RPC to E by sending to K, E may have 15 as address, as well as M</a:t>
            </a:r>
            <a:endParaRPr lang="zh-CN" altLang="en-US" sz="2000" dirty="0">
              <a:ea typeface="MS PGothic" charset="0"/>
            </a:endParaRPr>
          </a:p>
        </p:txBody>
      </p:sp>
      <p:sp>
        <p:nvSpPr>
          <p:cNvPr id="6349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AC13D-864F-CC42-8314-E4DBE825F360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70000"/>
            <a:ext cx="7271147" cy="295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7812360" y="2701322"/>
            <a:ext cx="533400" cy="31824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宋体" charset="0"/>
              </a:rPr>
              <a:t>15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7868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Layer Mapping</a:t>
            </a:r>
            <a:endParaRPr lang="zh-CN" altLang="en-US" dirty="0"/>
          </a:p>
        </p:txBody>
      </p:sp>
      <p:sp>
        <p:nvSpPr>
          <p:cNvPr id="645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MS PGothic" charset="0"/>
              </a:rPr>
              <a:t>The Internet network layer</a:t>
            </a:r>
          </a:p>
          <a:p>
            <a:pPr lvl="1" eaLnBrk="1" hangingPunct="1"/>
            <a:r>
              <a:rPr lang="en-US" altLang="zh-CN" b="1" dirty="0">
                <a:ea typeface="MS PGothic" charset="0"/>
              </a:rPr>
              <a:t>NETWORK_SEND</a:t>
            </a:r>
            <a:r>
              <a:rPr lang="en-US" altLang="zh-CN" dirty="0">
                <a:ea typeface="MS PGothic" charset="0"/>
              </a:rPr>
              <a:t> (data, length, RPC, INTERNET, N)</a:t>
            </a:r>
          </a:p>
          <a:p>
            <a:pPr lvl="1" eaLnBrk="1" hangingPunct="1"/>
            <a:r>
              <a:rPr lang="en-US" altLang="zh-CN" b="1" dirty="0">
                <a:ea typeface="MS PGothic" charset="0"/>
              </a:rPr>
              <a:t>NETWORK_SEND</a:t>
            </a:r>
            <a:r>
              <a:rPr lang="en-US" altLang="zh-CN" dirty="0">
                <a:ea typeface="MS PGothic" charset="0"/>
              </a:rPr>
              <a:t> (data, length, RPC, ENET, 18)</a:t>
            </a:r>
          </a:p>
          <a:p>
            <a:pPr eaLnBrk="1" hangingPunct="1"/>
            <a:r>
              <a:rPr lang="en-US" altLang="zh-CN" dirty="0">
                <a:ea typeface="MS PGothic" charset="0"/>
              </a:rPr>
              <a:t>L must maintain a table</a:t>
            </a:r>
            <a:endParaRPr lang="zh-CN" altLang="en-US" dirty="0">
              <a:ea typeface="MS PGothic" charset="0"/>
            </a:endParaRPr>
          </a:p>
        </p:txBody>
      </p:sp>
      <p:sp>
        <p:nvSpPr>
          <p:cNvPr id="6451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5C72D2-08A7-EC41-AA89-4CCF178C078F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7" y="3577580"/>
            <a:ext cx="2671763" cy="184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4517" name="矩形 4"/>
          <p:cNvSpPr>
            <a:spLocks noChangeArrowheads="1"/>
          </p:cNvSpPr>
          <p:nvPr/>
        </p:nvSpPr>
        <p:spPr bwMode="auto">
          <a:xfrm>
            <a:off x="3313510" y="5157143"/>
            <a:ext cx="1981200" cy="158750"/>
          </a:xfrm>
          <a:prstGeom prst="rect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88624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ARP (Address Resolution Protocol)</a:t>
            </a:r>
            <a:endParaRPr lang="zh-CN" altLang="en-US" dirty="0"/>
          </a:p>
        </p:txBody>
      </p:sp>
      <p:sp>
        <p:nvSpPr>
          <p:cNvPr id="65538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91264" cy="377163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1800" b="1" dirty="0">
                <a:ea typeface="MS PGothic" charset="0"/>
              </a:rPr>
              <a:t>NETWORK_SEND</a:t>
            </a:r>
            <a:r>
              <a:rPr lang="en-US" altLang="zh-CN" sz="1800" dirty="0">
                <a:ea typeface="MS PGothic" charset="0"/>
              </a:rPr>
              <a:t> ("</a:t>
            </a:r>
            <a:r>
              <a:rPr lang="en-US" altLang="zh-CN" sz="1800" dirty="0">
                <a:solidFill>
                  <a:srgbClr val="0096FF"/>
                </a:solidFill>
                <a:ea typeface="MS PGothic" charset="0"/>
              </a:rPr>
              <a:t>where is M?</a:t>
            </a:r>
            <a:r>
              <a:rPr lang="en-US" altLang="zh-CN" sz="1800" dirty="0">
                <a:ea typeface="MS PGothic" charset="0"/>
              </a:rPr>
              <a:t>", 11, ARP, ENET, BROADCAST)</a:t>
            </a:r>
          </a:p>
          <a:p>
            <a:pPr eaLnBrk="1" hangingPunct="1"/>
            <a:r>
              <a:rPr lang="en-US" altLang="zh-CN" sz="1800" b="1" dirty="0">
                <a:ea typeface="MS PGothic" charset="0"/>
              </a:rPr>
              <a:t>NETWORK_SEND</a:t>
            </a:r>
            <a:r>
              <a:rPr lang="en-US" altLang="zh-CN" sz="1800" dirty="0">
                <a:ea typeface="MS PGothic" charset="0"/>
              </a:rPr>
              <a:t> ("</a:t>
            </a:r>
            <a:r>
              <a:rPr lang="en-US" altLang="zh-CN" sz="1800" dirty="0">
                <a:solidFill>
                  <a:srgbClr val="0096FF"/>
                </a:solidFill>
                <a:ea typeface="MS PGothic" charset="0"/>
              </a:rPr>
              <a:t>M is at station 15</a:t>
            </a:r>
            <a:r>
              <a:rPr lang="en-US" altLang="zh-CN" sz="1800" dirty="0">
                <a:ea typeface="MS PGothic" charset="0"/>
              </a:rPr>
              <a:t>", 18, ARP, ENET, BROADCAST)</a:t>
            </a:r>
          </a:p>
          <a:p>
            <a:pPr eaLnBrk="1" hangingPunct="1"/>
            <a:r>
              <a:rPr lang="en-US" altLang="zh-CN" sz="1800" dirty="0">
                <a:ea typeface="MS PGothic" charset="0"/>
              </a:rPr>
              <a:t>L asks E's Ethernet address, E does not hear the Ethernet broadcast, but the router at station 19 does, and it sends a suitable ARP response instead</a:t>
            </a:r>
          </a:p>
          <a:p>
            <a:pPr eaLnBrk="1" hangingPunct="1"/>
            <a:r>
              <a:rPr lang="en-US" altLang="zh-CN" sz="1800" dirty="0">
                <a:ea typeface="MS PGothic" charset="0"/>
              </a:rPr>
              <a:t>Manage forwarding table as a cache</a:t>
            </a:r>
          </a:p>
        </p:txBody>
      </p:sp>
      <p:sp>
        <p:nvSpPr>
          <p:cNvPr id="6553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D5869-72B0-3649-9F92-802AA936B049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4021770"/>
            <a:ext cx="289307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18" y="3949762"/>
            <a:ext cx="300273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63409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Layer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800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ARP &amp; RARP Protocol</a:t>
            </a:r>
            <a:endParaRPr lang="zh-CN" altLang="en-US" dirty="0"/>
          </a:p>
        </p:txBody>
      </p:sp>
      <p:sp>
        <p:nvSpPr>
          <p:cNvPr id="665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81F422-790C-3C4A-84D0-5DEFDD9BAF4A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  <p:pic>
        <p:nvPicPr>
          <p:cNvPr id="66563" name="Picture 2" descr="http://www.rigacci.org/docs/biblio/online/intro_to_networking/stdimages/page25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12" y="1263386"/>
            <a:ext cx="6047808" cy="346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内容占位符 2"/>
          <p:cNvSpPr>
            <a:spLocks noGrp="1"/>
          </p:cNvSpPr>
          <p:nvPr>
            <p:ph idx="1"/>
          </p:nvPr>
        </p:nvSpPr>
        <p:spPr>
          <a:xfrm>
            <a:off x="457200" y="4759796"/>
            <a:ext cx="83058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charset="0"/>
              </a:rPr>
              <a:t>Name mapping: IP address &lt;-&gt; MAC address</a:t>
            </a:r>
            <a:endParaRPr lang="zh-CN" altLang="en-US" dirty="0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1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1476506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ARP &amp; </a:t>
            </a:r>
            <a:br>
              <a:rPr kumimoji="1" lang="en-US" altLang="zh-CN" dirty="0">
                <a:ea typeface="Baskerville" panose="02020502070401020303" pitchFamily="18" charset="0"/>
              </a:rPr>
            </a:br>
            <a:r>
              <a:rPr kumimoji="1" lang="en-US" altLang="zh-CN" dirty="0">
                <a:ea typeface="Baskerville" panose="02020502070401020303" pitchFamily="18" charset="0"/>
              </a:rPr>
              <a:t>RARP</a:t>
            </a:r>
            <a:endParaRPr kumimoji="1"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7220"/>
            <a:ext cx="5856956" cy="52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736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Network Topology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Take SJTU network for example</a:t>
            </a: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Subnet: usually like 192.168.0.2 or 10.0.0.2</a:t>
            </a: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Gateway: usually like 192.168.0.1</a:t>
            </a:r>
          </a:p>
          <a:p>
            <a:pPr lvl="2"/>
            <a:r>
              <a:rPr kumimoji="1" lang="en-US" altLang="zh-CN" dirty="0">
                <a:ea typeface="Baskerville" panose="02020502070401020303" pitchFamily="18" charset="0"/>
              </a:rPr>
              <a:t>Get the global IP address: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202.120.40.82</a:t>
            </a:r>
          </a:p>
          <a:p>
            <a:pPr lvl="2"/>
            <a:r>
              <a:rPr kumimoji="1" lang="en-US" altLang="zh-CN" dirty="0">
                <a:ea typeface="Baskerville" panose="02020502070401020303" pitchFamily="18" charset="0"/>
              </a:rPr>
              <a:t>A gateway usually has two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(or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more)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IP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address</a:t>
            </a: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Proxy: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get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proxy's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address</a:t>
            </a:r>
          </a:p>
          <a:p>
            <a:pPr lvl="2"/>
            <a:r>
              <a:rPr kumimoji="1" lang="en-US" altLang="zh-CN" dirty="0">
                <a:ea typeface="Baskerville" panose="02020502070401020303" pitchFamily="18" charset="0"/>
              </a:rPr>
              <a:t>E.g., 106.185.46.164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(Japan)</a:t>
            </a:r>
          </a:p>
        </p:txBody>
      </p:sp>
    </p:spTree>
    <p:extLst>
      <p:ext uri="{BB962C8B-B14F-4D97-AF65-F5344CB8AC3E}">
        <p14:creationId xmlns:p14="http://schemas.microsoft.com/office/powerpoint/2010/main" val="647265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en-US" altLang="zh-CN" dirty="0">
                <a:latin typeface="Baskerville" panose="02020502070401020303" pitchFamily="18" charset="0"/>
                <a:ea typeface="Baskerville" panose="02020502070401020303" pitchFamily="18" charset="0"/>
              </a:rPr>
              <a:t>Network Topology</a:t>
            </a:r>
            <a:endParaRPr kumimoji="1" lang="zh-CN" altLang="en-US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7664" y="1601460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2465556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B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7664" y="3689692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C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八边形 9"/>
          <p:cNvSpPr/>
          <p:nvPr/>
        </p:nvSpPr>
        <p:spPr>
          <a:xfrm>
            <a:off x="3559501" y="2969612"/>
            <a:ext cx="720080" cy="720080"/>
          </a:xfrm>
          <a:prstGeom prst="octagon">
            <a:avLst/>
          </a:prstGeom>
          <a:solidFill>
            <a:schemeClr val="bg1"/>
          </a:solidFill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G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rgbClr val="E46C0A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剪去对角的矩形 10"/>
          <p:cNvSpPr/>
          <p:nvPr/>
        </p:nvSpPr>
        <p:spPr>
          <a:xfrm>
            <a:off x="5863757" y="3689692"/>
            <a:ext cx="1008112" cy="504056"/>
          </a:xfrm>
          <a:prstGeom prst="snip2Diag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Proxy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96336" y="3446932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"/>
              </a:rPr>
              <a:t>Google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15485" y="3689692"/>
            <a:ext cx="1031051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"/>
              </a:rPr>
              <a:t>Gateway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96336" y="1345332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"/>
              </a:rPr>
              <a:t>Baidu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"/>
            </a:endParaRPr>
          </a:p>
        </p:txBody>
      </p:sp>
      <p:cxnSp>
        <p:nvCxnSpPr>
          <p:cNvPr id="42" name="直线箭头连接符 41"/>
          <p:cNvCxnSpPr>
            <a:stCxn id="11" idx="0"/>
            <a:endCxn id="12" idx="1"/>
          </p:cNvCxnSpPr>
          <p:nvPr/>
        </p:nvCxnSpPr>
        <p:spPr>
          <a:xfrm>
            <a:off x="6871869" y="3941720"/>
            <a:ext cx="724467" cy="9268"/>
          </a:xfrm>
          <a:prstGeom prst="straightConnector1">
            <a:avLst/>
          </a:prstGeom>
          <a:ln>
            <a:solidFill>
              <a:srgbClr val="E46C0A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4" idx="3"/>
            <a:endCxn id="10" idx="4"/>
          </p:cNvCxnSpPr>
          <p:nvPr/>
        </p:nvCxnSpPr>
        <p:spPr>
          <a:xfrm>
            <a:off x="2051720" y="1853488"/>
            <a:ext cx="1507781" cy="162530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5" idx="3"/>
            <a:endCxn id="10" idx="4"/>
          </p:cNvCxnSpPr>
          <p:nvPr/>
        </p:nvCxnSpPr>
        <p:spPr>
          <a:xfrm>
            <a:off x="2051720" y="2717584"/>
            <a:ext cx="1507781" cy="76120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10" idx="1"/>
            <a:endCxn id="15" idx="1"/>
          </p:cNvCxnSpPr>
          <p:nvPr/>
        </p:nvCxnSpPr>
        <p:spPr>
          <a:xfrm flipV="1">
            <a:off x="4279581" y="1849388"/>
            <a:ext cx="3316755" cy="1629400"/>
          </a:xfrm>
          <a:prstGeom prst="bentConnector3">
            <a:avLst>
              <a:gd name="adj1" fmla="val 23519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7" idx="3"/>
            <a:endCxn id="10" idx="4"/>
          </p:cNvCxnSpPr>
          <p:nvPr/>
        </p:nvCxnSpPr>
        <p:spPr>
          <a:xfrm flipV="1">
            <a:off x="2051720" y="3478788"/>
            <a:ext cx="1507781" cy="46293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10" idx="1"/>
            <a:endCxn id="11" idx="2"/>
          </p:cNvCxnSpPr>
          <p:nvPr/>
        </p:nvCxnSpPr>
        <p:spPr>
          <a:xfrm>
            <a:off x="4279581" y="3478788"/>
            <a:ext cx="1584176" cy="462932"/>
          </a:xfrm>
          <a:prstGeom prst="bentConnector3">
            <a:avLst>
              <a:gd name="adj1" fmla="val 49199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252127" y="1646732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192.168.0.2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47133" y="2510828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192.168.0.3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47133" y="3734964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192.168.0.4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555776" y="4301736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192.168.0.1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039497" y="4301736"/>
            <a:ext cx="248016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202.120.40.82</a:t>
            </a:r>
          </a:p>
        </p:txBody>
      </p:sp>
      <p:sp>
        <p:nvSpPr>
          <p:cNvPr id="88" name="矩形 87"/>
          <p:cNvSpPr/>
          <p:nvPr/>
        </p:nvSpPr>
        <p:spPr>
          <a:xfrm>
            <a:off x="5643346" y="4311028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106.185.46.164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297556" y="2438820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220.181.57.217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297556" y="4527052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173.194.38.198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</p:spTree>
    <p:extLst>
      <p:ext uri="{BB962C8B-B14F-4D97-AF65-F5344CB8AC3E}">
        <p14:creationId xmlns:p14="http://schemas.microsoft.com/office/powerpoint/2010/main" val="2522591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>
                <a:ea typeface="Baskerville" panose="02020502070401020303" pitchFamily="18" charset="0"/>
              </a:rPr>
              <a:t>How to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ea typeface="Baskerville" panose="02020502070401020303" pitchFamily="18" charset="0"/>
              </a:rPr>
              <a:t>Use </a:t>
            </a:r>
            <a:r>
              <a:rPr kumimoji="1" lang="en-US" altLang="zh-CN" sz="28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socket</a:t>
            </a:r>
            <a:r>
              <a:rPr kumimoji="1" lang="en-US" altLang="zh-CN" sz="2800" dirty="0">
                <a:ea typeface="Baskerville" panose="02020502070401020303" pitchFamily="18" charset="0"/>
              </a:rPr>
              <a:t> to Access </a:t>
            </a:r>
            <a:r>
              <a:rPr kumimoji="1" lang="en-US" altLang="zh-CN" sz="2800" dirty="0" err="1">
                <a:ea typeface="Baskerville" panose="02020502070401020303" pitchFamily="18" charset="0"/>
              </a:rPr>
              <a:t>www.baidu.com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ea typeface="Baskerville" panose="02020502070401020303" pitchFamily="18" charset="0"/>
              </a:rPr>
              <a:t>?</a:t>
            </a:r>
            <a:endParaRPr kumimoji="1"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771800" y="3649588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11096" y="3658880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/>
                <a:ea typeface="宋体" panose="02010600030101010101" pitchFamily="2" charset="-122"/>
                <a:cs typeface="Myriad Pro"/>
              </a:rPr>
              <a:t>Baidu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/>
              <a:ea typeface="宋体" panose="02010600030101010101" pitchFamily="2" charset="-122"/>
              <a:cs typeface="Myriad Pr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3768" y="415364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SemiCond"/>
                <a:ea typeface="宋体" panose="02010600030101010101" pitchFamily="2" charset="-122"/>
                <a:cs typeface="Myriad Pro Light SemiCond"/>
              </a:rPr>
              <a:t>192.168.0.4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yriad Pro Light SemiCond"/>
              <a:ea typeface="宋体" panose="02010600030101010101" pitchFamily="2" charset="-122"/>
              <a:cs typeface="Myriad Pro Light SemiCond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95072" y="4657700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Myriad Pro Light SemiCond"/>
                <a:ea typeface="宋体" panose="02010600030101010101" pitchFamily="2" charset="-122"/>
                <a:cs typeface="Myriad Pro Light SemiCond"/>
              </a:rPr>
              <a:t>220.181.57.217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Myriad Pro Light SemiCond"/>
              <a:ea typeface="宋体" panose="02010600030101010101" pitchFamily="2" charset="-122"/>
              <a:cs typeface="Myriad Pro Light SemiCond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073351"/>
          </a:xfrm>
        </p:spPr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You code as if your PC connect directly with Baidu</a:t>
            </a: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Call connect() with Baidu's IP address</a:t>
            </a:r>
          </a:p>
          <a:p>
            <a:r>
              <a:rPr kumimoji="1" lang="en-US" altLang="zh-CN" dirty="0">
                <a:ea typeface="Baskerville" panose="02020502070401020303" pitchFamily="18" charset="0"/>
              </a:rPr>
              <a:t>But how does the system find next hop?</a:t>
            </a:r>
          </a:p>
          <a:p>
            <a:pPr lvl="1"/>
            <a:endParaRPr kumimoji="1" lang="zh-CN" altLang="en-US" dirty="0"/>
          </a:p>
        </p:txBody>
      </p:sp>
      <p:cxnSp>
        <p:nvCxnSpPr>
          <p:cNvPr id="9" name="肘形连接符 8"/>
          <p:cNvCxnSpPr>
            <a:stCxn id="4" idx="3"/>
            <a:endCxn id="5" idx="1"/>
          </p:cNvCxnSpPr>
          <p:nvPr/>
        </p:nvCxnSpPr>
        <p:spPr>
          <a:xfrm>
            <a:off x="3275856" y="3901616"/>
            <a:ext cx="1835240" cy="26132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81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Baskerville" panose="02020502070401020303" pitchFamily="18" charset="0"/>
                <a:ea typeface="Baskerville" panose="02020502070401020303" pitchFamily="18" charset="0"/>
              </a:rPr>
              <a:t>Putting All Together</a:t>
            </a:r>
            <a:endParaRPr kumimoji="1" lang="zh-CN" altLang="en-US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1316"/>
            <a:ext cx="8229600" cy="4260303"/>
          </a:xfrm>
        </p:spPr>
        <p:txBody>
          <a:bodyPr>
            <a:noAutofit/>
          </a:bodyPr>
          <a:lstStyle/>
          <a:p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App: I want to send a packet to Baidu, here is the packet with Baidu's IP in its header as target IP,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and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client's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IP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as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source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IP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(Node-C)</a:t>
            </a:r>
          </a:p>
          <a:p>
            <a:endParaRPr kumimoji="1" lang="en-US" altLang="zh-CN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OS: I don't know how to get to Baidu, I'll just send it to the router (gateway). But I cannot change the source IP of the packet, so I'll just change the MAC target address of the packet to the router's MAC address</a:t>
            </a:r>
          </a:p>
        </p:txBody>
      </p:sp>
      <p:sp>
        <p:nvSpPr>
          <p:cNvPr id="4" name="矩形 3"/>
          <p:cNvSpPr/>
          <p:nvPr/>
        </p:nvSpPr>
        <p:spPr>
          <a:xfrm>
            <a:off x="8316416" y="2713484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Data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3968" y="2713484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IP: Baidu's IP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192" y="2713484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IP: Node-C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256" y="2713484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MAC: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3976" y="2713484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MAC: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16416" y="5161756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Data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3968" y="5161756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IP: Baidu's IP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00192" y="5161756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IP: Node-C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256" y="5161756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Gateway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3976" y="5161756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MAC: 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Node-C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227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Baskerville" panose="02020502070401020303" pitchFamily="18" charset="0"/>
                <a:ea typeface="Baskerville" panose="02020502070401020303" pitchFamily="18" charset="0"/>
              </a:rPr>
              <a:t>Putting All Together</a:t>
            </a:r>
            <a:endParaRPr kumimoji="1" lang="zh-CN" altLang="en-US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rmAutofit fontScale="92500" lnSpcReduction="20000"/>
          </a:bodyPr>
          <a:lstStyle/>
          <a:p>
            <a:endParaRPr kumimoji="1" lang="en-US" altLang="zh-CN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The router-1 (gateway): I get a packet with my MAC as target address. Is it my IP? No… So I'll just forward it to next hop, by changing the target MAC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address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to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next hop's MAC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address (NAT: change source IP and source port as well)</a:t>
            </a:r>
          </a:p>
          <a:p>
            <a:endParaRPr kumimoji="1" lang="en-US" altLang="zh-CN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kumimoji="1" lang="en-US" altLang="zh-CN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Router-2: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I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connect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directly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to Baidu,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I'll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just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change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the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target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MAC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address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to Baidu</a:t>
            </a:r>
            <a:endParaRPr kumimoji="1" lang="zh-CN" altLang="en-US" sz="2400" dirty="0">
              <a:latin typeface="Baskerville" panose="02020502070401020303" pitchFamily="18" charset="0"/>
              <a:ea typeface="等线" panose="02010600030101010101" pitchFamily="2" charset="-122"/>
            </a:endParaRPr>
          </a:p>
          <a:p>
            <a:endParaRPr kumimoji="1" lang="zh-CN" altLang="en-US" sz="2400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16416" y="1333501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Data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3968" y="1333501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IP: Baidu's IP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192" y="1333501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IP: Node-C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256" y="1333501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Gateway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3976" y="1333501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Node-C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19120" y="3577580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Data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6672" y="3577580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IP: Baidu's IP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02896" y="3577580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IP: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Router-1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960" y="3577580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Router-2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6680" y="3577580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Router-1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31820" y="5173308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Data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99372" y="5173308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IP: Baidu's IP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15596" y="5173308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IP: Router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660" y="5173308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Baidu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39380" y="517330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Router-2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211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Baskerville" panose="02020502070401020303" pitchFamily="18" charset="0"/>
              </a:rPr>
              <a:t>ARP Spoofing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201316"/>
            <a:ext cx="8064896" cy="4191000"/>
          </a:xfrm>
        </p:spPr>
        <p:txBody>
          <a:bodyPr>
            <a:normAutofit/>
          </a:bodyPr>
          <a:lstStyle/>
          <a:p>
            <a:r>
              <a:rPr lang="en-US" altLang="zh-TW" dirty="0">
                <a:ea typeface="Baskerville" panose="02020502070401020303" pitchFamily="18" charset="0"/>
              </a:rPr>
              <a:t>Construct spoofed ARP replies</a:t>
            </a:r>
          </a:p>
          <a:p>
            <a:r>
              <a:rPr lang="en-US" altLang="zh-TW" dirty="0">
                <a:ea typeface="Baskerville" panose="02020502070401020303" pitchFamily="18" charset="0"/>
              </a:rPr>
              <a:t>A target computer could be convinced to send frames destined for computer A to instead go to computer B</a:t>
            </a:r>
          </a:p>
          <a:p>
            <a:r>
              <a:rPr lang="en-US" altLang="zh-TW" dirty="0">
                <a:ea typeface="Baskerville" panose="02020502070401020303" pitchFamily="18" charset="0"/>
              </a:rPr>
              <a:t>Computer A will have no idea that this redirection took place</a:t>
            </a:r>
          </a:p>
          <a:p>
            <a:r>
              <a:rPr lang="en-US" altLang="zh-TW" dirty="0">
                <a:ea typeface="Baskerville" panose="02020502070401020303" pitchFamily="18" charset="0"/>
              </a:rPr>
              <a:t>This process of updating a target computer's ARP cache is referred to as "</a:t>
            </a:r>
            <a:r>
              <a:rPr lang="en-US" altLang="zh-TW" dirty="0">
                <a:solidFill>
                  <a:schemeClr val="accent2"/>
                </a:solidFill>
                <a:ea typeface="Baskerville" panose="02020502070401020303" pitchFamily="18" charset="0"/>
              </a:rPr>
              <a:t>ARP poisoning</a:t>
            </a:r>
            <a:r>
              <a:rPr lang="en-US" altLang="zh-TW" dirty="0">
                <a:ea typeface="Baskerville" panose="02020502070401020303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53396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0606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0324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69280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4108648" y="1400646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switch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4870648" y="1972146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1822648" y="1654646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V="1">
            <a:off x="1822648" y="1654646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5632648" y="1654646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H="1" flipV="1">
            <a:off x="7842448" y="1654646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graphicFrame>
        <p:nvGraphicFramePr>
          <p:cNvPr id="22594" name="Group 66"/>
          <p:cNvGraphicFramePr>
            <a:graphicFrameLocks noGrp="1"/>
          </p:cNvGraphicFramePr>
          <p:nvPr/>
        </p:nvGraphicFramePr>
        <p:xfrm>
          <a:off x="679648" y="4956646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bb:bb:bb:bb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596" name="Text Box 68"/>
          <p:cNvSpPr txBox="1">
            <a:spLocks noChangeArrowheads="1"/>
          </p:cNvSpPr>
          <p:nvPr/>
        </p:nvSpPr>
        <p:spPr bwMode="auto">
          <a:xfrm>
            <a:off x="1365448" y="4575647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ARP cache</a:t>
            </a:r>
          </a:p>
        </p:txBody>
      </p:sp>
      <p:graphicFrame>
        <p:nvGraphicFramePr>
          <p:cNvPr id="22597" name="Group 69"/>
          <p:cNvGraphicFramePr>
            <a:graphicFrameLocks noGrp="1"/>
          </p:cNvGraphicFramePr>
          <p:nvPr/>
        </p:nvGraphicFramePr>
        <p:xfrm>
          <a:off x="3727648" y="4956646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08" name="Text Box 80"/>
          <p:cNvSpPr txBox="1">
            <a:spLocks noChangeArrowheads="1"/>
          </p:cNvSpPr>
          <p:nvPr/>
        </p:nvSpPr>
        <p:spPr bwMode="auto">
          <a:xfrm>
            <a:off x="4261048" y="4575647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ARP cache</a:t>
            </a:r>
          </a:p>
        </p:txBody>
      </p:sp>
      <p:grpSp>
        <p:nvGrpSpPr>
          <p:cNvPr id="22613" name="Group 85"/>
          <p:cNvGrpSpPr>
            <a:grpSpLocks/>
          </p:cNvGrpSpPr>
          <p:nvPr/>
        </p:nvGrpSpPr>
        <p:grpSpPr bwMode="auto">
          <a:xfrm>
            <a:off x="5940152" y="384646"/>
            <a:ext cx="1905000" cy="1079500"/>
            <a:chOff x="3696" y="240"/>
            <a:chExt cx="1200" cy="576"/>
          </a:xfrm>
        </p:grpSpPr>
        <p:sp>
          <p:nvSpPr>
            <p:cNvPr id="22610" name="Rectangle 82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endParaRPr>
            </a:p>
          </p:txBody>
        </p:sp>
        <p:sp>
          <p:nvSpPr>
            <p:cNvPr id="22612" name="Line 84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endParaRPr>
            </a:p>
          </p:txBody>
        </p:sp>
      </p:grpSp>
      <p:grpSp>
        <p:nvGrpSpPr>
          <p:cNvPr id="22614" name="Group 86"/>
          <p:cNvGrpSpPr>
            <a:grpSpLocks/>
          </p:cNvGrpSpPr>
          <p:nvPr/>
        </p:nvGrpSpPr>
        <p:grpSpPr bwMode="auto">
          <a:xfrm rot="-5423267">
            <a:off x="162758" y="1869553"/>
            <a:ext cx="1587500" cy="1122686"/>
            <a:chOff x="3696" y="240"/>
            <a:chExt cx="1200" cy="576"/>
          </a:xfrm>
        </p:grpSpPr>
        <p:sp>
          <p:nvSpPr>
            <p:cNvPr id="22615" name="Rectangle 87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endParaRPr>
            </a:p>
          </p:txBody>
        </p:sp>
        <p:sp>
          <p:nvSpPr>
            <p:cNvPr id="22616" name="Line 88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endParaRPr>
            </a:p>
          </p:txBody>
        </p:sp>
      </p:grpSp>
      <p:grpSp>
        <p:nvGrpSpPr>
          <p:cNvPr id="22617" name="Group 89"/>
          <p:cNvGrpSpPr>
            <a:grpSpLocks/>
          </p:cNvGrpSpPr>
          <p:nvPr/>
        </p:nvGrpSpPr>
        <p:grpSpPr bwMode="auto">
          <a:xfrm>
            <a:off x="1802904" y="384646"/>
            <a:ext cx="1905000" cy="1079500"/>
            <a:chOff x="3696" y="240"/>
            <a:chExt cx="1200" cy="576"/>
          </a:xfrm>
        </p:grpSpPr>
        <p:sp>
          <p:nvSpPr>
            <p:cNvPr id="22618" name="Rectangle 90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endParaRPr>
            </a:p>
          </p:txBody>
        </p:sp>
        <p:sp>
          <p:nvSpPr>
            <p:cNvPr id="22619" name="Line 91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04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0606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0324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69280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4108648" y="1393024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switch</a:t>
            </a: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4870648" y="1964524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 flipV="1">
            <a:off x="1822648" y="1647024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V="1">
            <a:off x="1822648" y="1647024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5632648" y="1647024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 flipH="1" flipV="1">
            <a:off x="7842448" y="1647024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graphicFrame>
        <p:nvGraphicFramePr>
          <p:cNvPr id="23563" name="Group 11"/>
          <p:cNvGraphicFramePr>
            <a:graphicFrameLocks noGrp="1"/>
          </p:cNvGraphicFramePr>
          <p:nvPr/>
        </p:nvGraphicFramePr>
        <p:xfrm>
          <a:off x="679648" y="4949024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365448" y="4568025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ARP cache</a:t>
            </a:r>
          </a:p>
        </p:txBody>
      </p:sp>
      <p:graphicFrame>
        <p:nvGraphicFramePr>
          <p:cNvPr id="23575" name="Group 23"/>
          <p:cNvGraphicFramePr>
            <a:graphicFrameLocks noGrp="1"/>
          </p:cNvGraphicFramePr>
          <p:nvPr/>
        </p:nvGraphicFramePr>
        <p:xfrm>
          <a:off x="3727648" y="4949024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86" name="Text Box 34"/>
          <p:cNvSpPr txBox="1">
            <a:spLocks noChangeArrowheads="1"/>
          </p:cNvSpPr>
          <p:nvPr/>
        </p:nvSpPr>
        <p:spPr bwMode="auto">
          <a:xfrm>
            <a:off x="4261048" y="4568025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ARP cache</a:t>
            </a:r>
          </a:p>
        </p:txBody>
      </p:sp>
      <p:sp>
        <p:nvSpPr>
          <p:cNvPr id="23596" name="Text Box 44"/>
          <p:cNvSpPr txBox="1">
            <a:spLocks noChangeArrowheads="1"/>
          </p:cNvSpPr>
          <p:nvPr/>
        </p:nvSpPr>
        <p:spPr bwMode="auto">
          <a:xfrm>
            <a:off x="924327" y="4262191"/>
            <a:ext cx="21281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115267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IP: Best-effort Network</a:t>
            </a:r>
            <a:endParaRPr lang="zh-CN" altLang="en-US" dirty="0"/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CN" sz="2000" dirty="0">
                <a:solidFill>
                  <a:srgbClr val="0096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Best-effort network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If it cannot dispatch, may discard a packet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Guaranteed-delivery network?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Also called </a:t>
            </a:r>
            <a:r>
              <a:rPr lang="en-US" altLang="zh-CN" sz="1800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store-and-forward</a:t>
            </a: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 network, no discarding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Work with complete messages rather than packets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Uses disk for buffering to handle peaks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Tracks individual message to make sure none are lost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In real world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No absolute guarantee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Guaranteed-delivery: higher layer; best-effort: lower layer</a:t>
            </a:r>
            <a:endParaRPr lang="zh-CN" altLang="en-US" sz="1800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24DE3-83BD-0D4A-8E1A-7E53889118F4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098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Baskerville" panose="02020502070401020303" pitchFamily="18" charset="0"/>
              </a:rPr>
              <a:t>ARP Spoofing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sz="2400" dirty="0">
                <a:ea typeface="Baskerville" panose="02020502070401020303" pitchFamily="18" charset="0"/>
              </a:rPr>
              <a:t>Now all the packets that A intends to send to B will go to the hacker's machine</a:t>
            </a:r>
          </a:p>
          <a:p>
            <a:r>
              <a:rPr lang="en-US" altLang="zh-TW" sz="2400" dirty="0">
                <a:ea typeface="Baskerville" panose="02020502070401020303" pitchFamily="18" charset="0"/>
              </a:rPr>
              <a:t>Cache entry would expire, so it needs to be updated by sending the ARP reply again</a:t>
            </a:r>
          </a:p>
          <a:p>
            <a:pPr lvl="1"/>
            <a:r>
              <a:rPr lang="en-US" altLang="zh-TW" sz="2000" dirty="0">
                <a:ea typeface="Baskerville" panose="02020502070401020303" pitchFamily="18" charset="0"/>
              </a:rPr>
              <a:t>How often?</a:t>
            </a:r>
          </a:p>
          <a:p>
            <a:pPr lvl="1"/>
            <a:r>
              <a:rPr lang="en-US" altLang="zh-TW" sz="2000" dirty="0">
                <a:ea typeface="Baskerville" panose="02020502070401020303" pitchFamily="18" charset="0"/>
              </a:rPr>
              <a:t> depends on the particular system</a:t>
            </a:r>
          </a:p>
          <a:p>
            <a:pPr lvl="1"/>
            <a:r>
              <a:rPr lang="en-US" altLang="zh-TW" sz="2000" dirty="0">
                <a:ea typeface="Baskerville" panose="02020502070401020303" pitchFamily="18" charset="0"/>
              </a:rPr>
              <a:t>Usually every 40s should be sufficient</a:t>
            </a:r>
          </a:p>
          <a:p>
            <a:r>
              <a:rPr lang="en-US" altLang="zh-TW" sz="2400" dirty="0">
                <a:ea typeface="Baskerville" panose="02020502070401020303" pitchFamily="18" charset="0"/>
              </a:rPr>
              <a:t>In addition the hacker may not want his Ethernet driver talk too much</a:t>
            </a:r>
          </a:p>
          <a:p>
            <a:pPr lvl="1"/>
            <a:r>
              <a:rPr lang="en-US" altLang="zh-TW" sz="2000" dirty="0">
                <a:ea typeface="Baskerville" panose="02020502070401020303" pitchFamily="18" charset="0"/>
              </a:rPr>
              <a:t>Accomplish with </a:t>
            </a:r>
            <a:r>
              <a:rPr lang="en-US" altLang="zh-TW" sz="2000" dirty="0" err="1">
                <a:solidFill>
                  <a:srgbClr val="FF0000"/>
                </a:solidFill>
                <a:ea typeface="Baskerville" panose="02020502070401020303" pitchFamily="18" charset="0"/>
              </a:rPr>
              <a:t>ifconfig</a:t>
            </a:r>
            <a:r>
              <a:rPr lang="en-US" altLang="zh-TW" sz="2000" dirty="0">
                <a:solidFill>
                  <a:srgbClr val="FF0000"/>
                </a:solidFill>
                <a:ea typeface="Baskerville" panose="02020502070401020303" pitchFamily="18" charset="0"/>
              </a:rPr>
              <a:t> -</a:t>
            </a:r>
            <a:r>
              <a:rPr lang="en-US" altLang="zh-TW" sz="2000" dirty="0" err="1">
                <a:solidFill>
                  <a:srgbClr val="FF0000"/>
                </a:solidFill>
                <a:ea typeface="Baskerville" panose="02020502070401020303" pitchFamily="18" charset="0"/>
              </a:rPr>
              <a:t>arp</a:t>
            </a:r>
            <a:endParaRPr lang="en-US" altLang="zh-TW" sz="2000" dirty="0">
              <a:solidFill>
                <a:srgbClr val="FF0000"/>
              </a:solidFill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70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Baskerville" panose="02020502070401020303" pitchFamily="18" charset="0"/>
              </a:rPr>
              <a:t>Man-in-the-Middle Attack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tabLst>
                <a:tab pos="1612900" algn="l"/>
              </a:tabLst>
            </a:pPr>
            <a:r>
              <a:rPr lang="en-US" altLang="zh-TW" sz="2400" dirty="0">
                <a:ea typeface="Baskerville" panose="02020502070401020303" pitchFamily="18" charset="0"/>
              </a:rPr>
              <a:t>A hacker inserts his computer between the communications path of two target computers</a:t>
            </a:r>
          </a:p>
          <a:p>
            <a:pPr>
              <a:tabLst>
                <a:tab pos="1612900" algn="l"/>
              </a:tabLst>
            </a:pPr>
            <a:r>
              <a:rPr lang="en-US" altLang="zh-TW" sz="2400" dirty="0">
                <a:ea typeface="Baskerville" panose="02020502070401020303" pitchFamily="18" charset="0"/>
              </a:rPr>
              <a:t>The hacker will forward frames between the two target computers so communications are not interrupted</a:t>
            </a:r>
          </a:p>
          <a:p>
            <a:pPr>
              <a:tabLst>
                <a:tab pos="1612900" algn="l"/>
              </a:tabLst>
            </a:pPr>
            <a:r>
              <a:rPr lang="en-US" altLang="zh-TW" sz="2400" dirty="0">
                <a:ea typeface="Baskerville" panose="02020502070401020303" pitchFamily="18" charset="0"/>
              </a:rPr>
              <a:t>E.g., Hunt, Ettercap</a:t>
            </a:r>
            <a:r>
              <a:rPr lang="en-US" altLang="zh-CN" sz="2400" dirty="0">
                <a:ea typeface="Baskerville" panose="02020502070401020303" pitchFamily="18" charset="0"/>
              </a:rPr>
              <a:t>,</a:t>
            </a:r>
            <a:r>
              <a:rPr lang="en-US" altLang="zh-TW" sz="2400" dirty="0">
                <a:ea typeface="Baskerville" panose="02020502070401020303" pitchFamily="18" charset="0"/>
              </a:rPr>
              <a:t> etc</a:t>
            </a:r>
            <a:r>
              <a:rPr lang="en-US" altLang="zh-CN" sz="2400" dirty="0">
                <a:ea typeface="Baskerville" panose="02020502070401020303" pitchFamily="18" charset="0"/>
              </a:rPr>
              <a:t>.</a:t>
            </a:r>
            <a:endParaRPr lang="en-US" altLang="zh-TW" sz="2400" dirty="0">
              <a:ea typeface="Baskerville" panose="02020502070401020303" pitchFamily="18" charset="0"/>
            </a:endParaRPr>
          </a:p>
          <a:p>
            <a:pPr lvl="1">
              <a:tabLst>
                <a:tab pos="1612900" algn="l"/>
              </a:tabLst>
            </a:pPr>
            <a:r>
              <a:rPr lang="en-US" altLang="zh-TW" sz="2000" dirty="0">
                <a:ea typeface="Baskerville" panose="02020502070401020303" pitchFamily="18" charset="0"/>
              </a:rPr>
              <a:t>Can be obtained easily in many web archives</a:t>
            </a:r>
          </a:p>
        </p:txBody>
      </p:sp>
    </p:spTree>
    <p:extLst>
      <p:ext uri="{BB962C8B-B14F-4D97-AF65-F5344CB8AC3E}">
        <p14:creationId xmlns:p14="http://schemas.microsoft.com/office/powerpoint/2010/main" val="3460096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Baskerville" panose="02020502070401020303" pitchFamily="18" charset="0"/>
              </a:rPr>
              <a:t>Man-in-the-Middle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609600" indent="-609600"/>
            <a:r>
              <a:rPr lang="en-US" altLang="zh-TW" dirty="0">
                <a:ea typeface="Baskerville" panose="02020502070401020303" pitchFamily="18" charset="0"/>
              </a:rPr>
              <a:t>The attack is performed as follows:</a:t>
            </a:r>
          </a:p>
          <a:p>
            <a:pPr marL="990600" lvl="1" indent="-533400"/>
            <a:r>
              <a:rPr lang="en-US" altLang="zh-TW" dirty="0">
                <a:ea typeface="Baskerville" panose="02020502070401020303" pitchFamily="18" charset="0"/>
              </a:rPr>
              <a:t>Suppose X is the hacker's computer</a:t>
            </a:r>
          </a:p>
          <a:p>
            <a:pPr marL="990600" lvl="1" indent="-533400"/>
            <a:r>
              <a:rPr lang="en-US" altLang="zh-TW" dirty="0">
                <a:ea typeface="Baskerville" panose="02020502070401020303" pitchFamily="18" charset="0"/>
              </a:rPr>
              <a:t>T1 and T2 are the targets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>
                <a:ea typeface="Baskerville" panose="02020502070401020303" pitchFamily="18" charset="0"/>
              </a:rPr>
              <a:t>X poisons the ARP cache of T1 and T2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>
                <a:ea typeface="Baskerville" panose="02020502070401020303" pitchFamily="18" charset="0"/>
              </a:rPr>
              <a:t>T1 associates T2's IP with X's MAC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>
                <a:ea typeface="Baskerville" panose="02020502070401020303" pitchFamily="18" charset="0"/>
              </a:rPr>
              <a:t>T2 associates T1's IP with X's MAC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>
                <a:ea typeface="Baskerville" panose="02020502070401020303" pitchFamily="18" charset="0"/>
              </a:rPr>
              <a:t>All of T1 and T2's traffic will then go to X first, instead of directly to each other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017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7659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bb:bb:bb:bb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70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27671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82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pSp>
        <p:nvGrpSpPr>
          <p:cNvPr id="27683" name="Group 35"/>
          <p:cNvGrpSpPr>
            <a:grpSpLocks/>
          </p:cNvGrpSpPr>
          <p:nvPr/>
        </p:nvGrpSpPr>
        <p:grpSpPr bwMode="auto">
          <a:xfrm>
            <a:off x="5867400" y="49808"/>
            <a:ext cx="1905000" cy="1079500"/>
            <a:chOff x="3696" y="240"/>
            <a:chExt cx="1200" cy="576"/>
          </a:xfrm>
        </p:grpSpPr>
        <p:sp>
          <p:nvSpPr>
            <p:cNvPr id="27684" name="Rectangle 36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endParaRPr>
            </a:p>
          </p:txBody>
        </p:sp>
        <p:sp>
          <p:nvSpPr>
            <p:cNvPr id="27685" name="Line 37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686" name="Group 38"/>
          <p:cNvGrpSpPr>
            <a:grpSpLocks/>
          </p:cNvGrpSpPr>
          <p:nvPr/>
        </p:nvGrpSpPr>
        <p:grpSpPr bwMode="auto">
          <a:xfrm rot="-5423267">
            <a:off x="-107950" y="1670050"/>
            <a:ext cx="1587500" cy="914400"/>
            <a:chOff x="3696" y="240"/>
            <a:chExt cx="1200" cy="576"/>
          </a:xfrm>
        </p:grpSpPr>
        <p:sp>
          <p:nvSpPr>
            <p:cNvPr id="27687" name="Rectangle 39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endParaRPr>
            </a:p>
          </p:txBody>
        </p:sp>
        <p:sp>
          <p:nvSpPr>
            <p:cNvPr id="27688" name="Line 40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689" name="Group 41"/>
          <p:cNvGrpSpPr>
            <a:grpSpLocks/>
          </p:cNvGrpSpPr>
          <p:nvPr/>
        </p:nvGrpSpPr>
        <p:grpSpPr bwMode="auto">
          <a:xfrm>
            <a:off x="1371600" y="49808"/>
            <a:ext cx="1905000" cy="1079500"/>
            <a:chOff x="3696" y="240"/>
            <a:chExt cx="1200" cy="576"/>
          </a:xfrm>
        </p:grpSpPr>
        <p:sp>
          <p:nvSpPr>
            <p:cNvPr id="27690" name="Rectangle 42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endParaRPr>
            </a:p>
          </p:txBody>
        </p:sp>
        <p:sp>
          <p:nvSpPr>
            <p:cNvPr id="27691" name="Line 43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91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0731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30743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54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sp>
        <p:nvSpPr>
          <p:cNvPr id="30755" name="Text Box 35"/>
          <p:cNvSpPr txBox="1">
            <a:spLocks noChangeArrowheads="1"/>
          </p:cNvSpPr>
          <p:nvPr/>
        </p:nvSpPr>
        <p:spPr bwMode="auto">
          <a:xfrm>
            <a:off x="212725" y="5177896"/>
            <a:ext cx="22467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3063275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1755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31767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78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pSp>
        <p:nvGrpSpPr>
          <p:cNvPr id="31779" name="Group 35"/>
          <p:cNvGrpSpPr>
            <a:grpSpLocks/>
          </p:cNvGrpSpPr>
          <p:nvPr/>
        </p:nvGrpSpPr>
        <p:grpSpPr bwMode="auto">
          <a:xfrm>
            <a:off x="5867400" y="49808"/>
            <a:ext cx="1905000" cy="1079500"/>
            <a:chOff x="3696" y="240"/>
            <a:chExt cx="1200" cy="576"/>
          </a:xfrm>
        </p:grpSpPr>
        <p:sp>
          <p:nvSpPr>
            <p:cNvPr id="31780" name="Rectangle 36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Forged ARP replies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IP:10.0.0.1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MAC:cc:cc:cc:cc</a:t>
              </a:r>
              <a:endParaRPr kumimoji="0" lang="en-US" altLang="zh-TW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endParaRPr>
            </a:p>
          </p:txBody>
        </p:sp>
        <p:sp>
          <p:nvSpPr>
            <p:cNvPr id="31781" name="Line 37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1788" name="Group 44"/>
          <p:cNvGrpSpPr>
            <a:grpSpLocks/>
          </p:cNvGrpSpPr>
          <p:nvPr/>
        </p:nvGrpSpPr>
        <p:grpSpPr bwMode="auto">
          <a:xfrm rot="-5423267">
            <a:off x="2635250" y="1733550"/>
            <a:ext cx="1587500" cy="914400"/>
            <a:chOff x="3696" y="240"/>
            <a:chExt cx="1200" cy="576"/>
          </a:xfrm>
        </p:grpSpPr>
        <p:sp>
          <p:nvSpPr>
            <p:cNvPr id="31789" name="Rectangle 45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Forged ARP replies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IP:10.0.0.1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MAC:cc:cc:cc:cc</a:t>
              </a:r>
              <a:endParaRPr kumimoji="0" lang="en-US" altLang="zh-TW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endParaRPr>
            </a:p>
          </p:txBody>
        </p:sp>
        <p:sp>
          <p:nvSpPr>
            <p:cNvPr id="31790" name="Line 46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8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2779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32791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802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sp>
        <p:nvSpPr>
          <p:cNvPr id="32803" name="Text Box 35"/>
          <p:cNvSpPr txBox="1">
            <a:spLocks noChangeArrowheads="1"/>
          </p:cNvSpPr>
          <p:nvPr/>
        </p:nvSpPr>
        <p:spPr bwMode="auto">
          <a:xfrm>
            <a:off x="3200400" y="5207000"/>
            <a:ext cx="22467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183803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4827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34839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50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 flipV="1">
            <a:off x="914400" y="444500"/>
            <a:ext cx="0" cy="228600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>
            <a:off x="914400" y="444500"/>
            <a:ext cx="7162800" cy="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>
            <a:off x="8077200" y="444500"/>
            <a:ext cx="0" cy="228600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0" name="Text Box 44"/>
          <p:cNvSpPr txBox="1">
            <a:spLocks noChangeArrowheads="1"/>
          </p:cNvSpPr>
          <p:nvPr/>
        </p:nvSpPr>
        <p:spPr bwMode="auto">
          <a:xfrm>
            <a:off x="2743201" y="0"/>
            <a:ext cx="31390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Message intended to send to T2</a:t>
            </a:r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 flipV="1">
            <a:off x="6934200" y="1651000"/>
            <a:ext cx="0" cy="12065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 flipH="1">
            <a:off x="5029200" y="1651000"/>
            <a:ext cx="19050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>
            <a:off x="5029200" y="1651000"/>
            <a:ext cx="0" cy="1143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6" name="Text Box 50"/>
          <p:cNvSpPr txBox="1">
            <a:spLocks noChangeArrowheads="1"/>
          </p:cNvSpPr>
          <p:nvPr/>
        </p:nvSpPr>
        <p:spPr bwMode="auto">
          <a:xfrm>
            <a:off x="5181600" y="1841500"/>
            <a:ext cx="12490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 will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relay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470106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5851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35863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74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V="1">
            <a:off x="914400" y="444500"/>
            <a:ext cx="0" cy="2286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>
            <a:off x="914400" y="444500"/>
            <a:ext cx="71628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>
            <a:off x="8077200" y="444500"/>
            <a:ext cx="0" cy="2286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8" name="Text Box 38"/>
          <p:cNvSpPr txBox="1">
            <a:spLocks noChangeArrowheads="1"/>
          </p:cNvSpPr>
          <p:nvPr/>
        </p:nvSpPr>
        <p:spPr bwMode="auto">
          <a:xfrm>
            <a:off x="2743201" y="0"/>
            <a:ext cx="29325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 will relay the message</a:t>
            </a:r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V="1">
            <a:off x="6934200" y="1651000"/>
            <a:ext cx="0" cy="12065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lg" len="lg"/>
            <a:tailEnd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5181600" y="1841500"/>
            <a:ext cx="123944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intended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send to T1</a:t>
            </a:r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>
            <a:off x="5029200" y="1651000"/>
            <a:ext cx="0" cy="12065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Line 48"/>
          <p:cNvSpPr>
            <a:spLocks noChangeShapeType="1"/>
          </p:cNvSpPr>
          <p:nvPr/>
        </p:nvSpPr>
        <p:spPr bwMode="auto">
          <a:xfrm flipH="1">
            <a:off x="5029200" y="1651000"/>
            <a:ext cx="19050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047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Baskerville" panose="02020502070401020303" pitchFamily="18" charset="0"/>
              </a:rPr>
              <a:t>Defenses against ARP Spoofing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70000"/>
            <a:ext cx="7772400" cy="3937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ea typeface="Baskerville" panose="02020502070401020303" pitchFamily="18" charset="0"/>
              </a:rPr>
              <a:t>No Universal defense (!)</a:t>
            </a:r>
          </a:p>
          <a:p>
            <a:r>
              <a:rPr lang="en-US" altLang="zh-TW" dirty="0">
                <a:ea typeface="Baskerville" panose="02020502070401020303" pitchFamily="18" charset="0"/>
              </a:rPr>
              <a:t>Use static ARP entries</a:t>
            </a:r>
          </a:p>
          <a:p>
            <a:pPr lvl="1"/>
            <a:r>
              <a:rPr lang="en-US" altLang="zh-TW" dirty="0">
                <a:ea typeface="Baskerville" panose="02020502070401020303" pitchFamily="18" charset="0"/>
              </a:rPr>
              <a:t>Cannot be updated</a:t>
            </a:r>
          </a:p>
          <a:p>
            <a:pPr lvl="1"/>
            <a:r>
              <a:rPr lang="en-US" altLang="zh-TW" dirty="0">
                <a:ea typeface="Baskerville" panose="02020502070401020303" pitchFamily="18" charset="0"/>
              </a:rPr>
              <a:t>Spoofed ARP replies are ignored</a:t>
            </a:r>
          </a:p>
          <a:p>
            <a:pPr lvl="1"/>
            <a:r>
              <a:rPr lang="en-US" altLang="zh-TW" dirty="0">
                <a:ea typeface="Baskerville" panose="02020502070401020303" pitchFamily="18" charset="0"/>
              </a:rPr>
              <a:t>ARP table needs a static entry for each machine on the network</a:t>
            </a:r>
          </a:p>
          <a:p>
            <a:pPr lvl="1"/>
            <a:r>
              <a:rPr lang="en-US" altLang="zh-TW" dirty="0">
                <a:ea typeface="Baskerville" panose="02020502070401020303" pitchFamily="18" charset="0"/>
              </a:rPr>
              <a:t>Large overhead</a:t>
            </a:r>
          </a:p>
          <a:p>
            <a:pPr lvl="2"/>
            <a:r>
              <a:rPr lang="en-US" altLang="zh-TW" dirty="0">
                <a:ea typeface="Baskerville" panose="02020502070401020303" pitchFamily="18" charset="0"/>
              </a:rPr>
              <a:t>Deploying these tables</a:t>
            </a:r>
          </a:p>
          <a:p>
            <a:pPr lvl="2"/>
            <a:r>
              <a:rPr lang="en-US" altLang="zh-TW" dirty="0">
                <a:ea typeface="Baskerville" panose="02020502070401020303" pitchFamily="18" charset="0"/>
              </a:rPr>
              <a:t>Keep the table up-to-date</a:t>
            </a:r>
          </a:p>
        </p:txBody>
      </p:sp>
    </p:spTree>
    <p:extLst>
      <p:ext uri="{BB962C8B-B14F-4D97-AF65-F5344CB8AC3E}">
        <p14:creationId xmlns:p14="http://schemas.microsoft.com/office/powerpoint/2010/main" val="271789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Duplicate Packets and Suppression</a:t>
            </a:r>
            <a:endParaRPr lang="zh-CN" altLang="en-US" dirty="0"/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Discarding packets is common case</a:t>
            </a: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Many network protocol includes timeout and resend mechanism</a:t>
            </a:r>
          </a:p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When a congested forwarder discards a packet</a:t>
            </a: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Client does</a:t>
            </a:r>
            <a:r>
              <a:rPr lang="zh-CN" altLang="en-US" sz="20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not receive a response as quickly as originally hoped</a:t>
            </a: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Users may prepared for duplicate requests and responses</a:t>
            </a: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Detecting duplicates may or may not be important</a:t>
            </a:r>
            <a:endParaRPr lang="zh-CN" altLang="en-US" sz="2000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D53F7-C0DE-3C4C-8BF3-3CCB15E2A159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17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a typeface="Baskerville" panose="02020502070401020303" pitchFamily="18" charset="0"/>
              </a:rPr>
              <a:t>Arpwatch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>
                <a:ea typeface="Baskerville" panose="02020502070401020303" pitchFamily="18" charset="0"/>
              </a:rPr>
              <a:t>A free UNIX program which listens for ARP replies on a network</a:t>
            </a:r>
          </a:p>
          <a:p>
            <a:r>
              <a:rPr kumimoji="1" lang="en-US" altLang="zh-CN" sz="2000" dirty="0">
                <a:ea typeface="Baskerville" panose="02020502070401020303" pitchFamily="18" charset="0"/>
              </a:rPr>
              <a:t>Build a table of IP/MAC associations and store it in a file</a:t>
            </a:r>
          </a:p>
          <a:p>
            <a:r>
              <a:rPr kumimoji="1" lang="en-US" altLang="zh-CN" sz="2000" dirty="0">
                <a:ea typeface="Baskerville" panose="02020502070401020303" pitchFamily="18" charset="0"/>
              </a:rPr>
              <a:t>When a MAC/IP pair changes (flip-flop), an email is sent to an administrator</a:t>
            </a:r>
          </a:p>
          <a:p>
            <a:r>
              <a:rPr kumimoji="1" lang="en-US" altLang="zh-CN" sz="2000" dirty="0">
                <a:ea typeface="Baskerville" panose="02020502070401020303" pitchFamily="18" charset="0"/>
              </a:rPr>
              <a:t>Some programs, such as </a:t>
            </a:r>
            <a:r>
              <a:rPr kumimoji="1" lang="en-US" altLang="zh-CN" sz="2000" dirty="0" err="1">
                <a:ea typeface="Baskerville" panose="02020502070401020303" pitchFamily="18" charset="0"/>
              </a:rPr>
              <a:t>Ettercap</a:t>
            </a:r>
            <a:r>
              <a:rPr kumimoji="1" lang="en-US" altLang="zh-CN" sz="2000" dirty="0">
                <a:ea typeface="Baskerville" panose="02020502070401020303" pitchFamily="18" charset="0"/>
              </a:rPr>
              <a:t>, cause only a few flip flops is difficult to be detected on a DHCP-enabled network, where flip flops occur at regular intervals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6693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Routing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How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to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the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table?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095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of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A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Protocol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260303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800" dirty="0">
                <a:ea typeface="Baskerville" panose="02020502070401020303" pitchFamily="18" charset="0"/>
              </a:rPr>
              <a:t>Allow each switch to know, for every node 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  <a:ea typeface="Baskerville" panose="02020502070401020303" pitchFamily="18" charset="0"/>
              </a:rPr>
              <a:t> </a:t>
            </a:r>
            <a:r>
              <a:rPr kumimoji="1" lang="en-US" altLang="zh-CN" sz="2800" dirty="0">
                <a:ea typeface="Baskerville" panose="02020502070401020303" pitchFamily="18" charset="0"/>
              </a:rPr>
              <a:t>in the network, a route to 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  <a:ea typeface="Baskerville" panose="02020502070401020303" pitchFamily="18" charset="0"/>
              </a:rPr>
              <a:t> </a:t>
            </a:r>
            <a:endParaRPr kumimoji="1" lang="zh-CN" altLang="en-US" sz="2800" dirty="0">
              <a:solidFill>
                <a:schemeClr val="accent2"/>
              </a:solidFill>
            </a:endParaRPr>
          </a:p>
          <a:p>
            <a:endParaRPr kumimoji="1" lang="zh-CN" altLang="en-US" sz="2800" dirty="0">
              <a:solidFill>
                <a:schemeClr val="accent2"/>
              </a:solidFill>
            </a:endParaRPr>
          </a:p>
          <a:p>
            <a:r>
              <a:rPr kumimoji="1" lang="en-US" altLang="zh-CN" sz="2800" dirty="0">
                <a:ea typeface="Baskerville" panose="02020502070401020303" pitchFamily="18" charset="0"/>
              </a:rPr>
              <a:t>Allow each switch to know, for every node 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  <a:ea typeface="Baskerville" panose="02020502070401020303" pitchFamily="18" charset="0"/>
              </a:rPr>
              <a:t> </a:t>
            </a:r>
            <a:r>
              <a:rPr kumimoji="1" lang="en-US" altLang="zh-CN" sz="2800" dirty="0">
                <a:ea typeface="Baskerville" panose="02020502070401020303" pitchFamily="18" charset="0"/>
              </a:rPr>
              <a:t>in the network, a minimum-cost route to 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kumimoji="1" lang="en-US" altLang="zh-CN" sz="2800" dirty="0">
                <a:solidFill>
                  <a:srgbClr val="0096FF"/>
                </a:solidFill>
                <a:ea typeface="Baskerville" panose="02020502070401020303" pitchFamily="18" charset="0"/>
              </a:rPr>
              <a:t> </a:t>
            </a:r>
            <a:endParaRPr kumimoji="1" lang="zh-CN" altLang="en-US" sz="2800" dirty="0">
              <a:solidFill>
                <a:srgbClr val="0096FF"/>
              </a:solidFill>
            </a:endParaRPr>
          </a:p>
          <a:p>
            <a:endParaRPr lang="zh-CN" altLang="en-US" sz="2800" dirty="0"/>
          </a:p>
          <a:p>
            <a:r>
              <a:rPr lang="en-US" altLang="zh-CN" sz="2800" dirty="0">
                <a:ea typeface="Baskerville" panose="02020502070401020303" pitchFamily="18" charset="0"/>
              </a:rPr>
              <a:t>Build a routing table at each switch, such that </a:t>
            </a:r>
            <a:r>
              <a:rPr lang="en-US" altLang="zh-CN" sz="2800" dirty="0" err="1">
                <a:ea typeface="Baskerville" panose="02020502070401020303" pitchFamily="18" charset="0"/>
              </a:rPr>
              <a:t>routing_table</a:t>
            </a:r>
            <a:r>
              <a:rPr lang="en-US" altLang="zh-CN" sz="2800" dirty="0">
                <a:ea typeface="Baskerville" panose="02020502070401020303" pitchFamily="18" charset="0"/>
              </a:rPr>
              <a:t>[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lang="en-US" altLang="zh-CN" sz="2800" dirty="0">
                <a:ea typeface="Baskerville" panose="02020502070401020303" pitchFamily="18" charset="0"/>
              </a:rPr>
              <a:t>] contains a minimum-cost route to 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kumimoji="1" lang="en-US" altLang="zh-CN" sz="2800" dirty="0">
                <a:solidFill>
                  <a:srgbClr val="0096FF"/>
                </a:solidFill>
                <a:ea typeface="Baskerville" panose="02020502070401020303" pitchFamily="18" charset="0"/>
              </a:rPr>
              <a:t> </a:t>
            </a:r>
          </a:p>
          <a:p>
            <a:endParaRPr kumimoji="1" lang="zh-CN" altLang="en-US" sz="2800" dirty="0"/>
          </a:p>
        </p:txBody>
      </p:sp>
      <p:sp>
        <p:nvSpPr>
          <p:cNvPr id="6" name="下箭头 5"/>
          <p:cNvSpPr/>
          <p:nvPr/>
        </p:nvSpPr>
        <p:spPr>
          <a:xfrm>
            <a:off x="4210448" y="2281436"/>
            <a:ext cx="360040" cy="43204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210448" y="3793604"/>
            <a:ext cx="360040" cy="43204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708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Distributed Routing: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3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Steps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in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General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6315044" cy="377163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>
                <a:ea typeface="Baskerville" panose="02020502070401020303" pitchFamily="18" charset="0"/>
              </a:rPr>
              <a:t>Nodes learn about their neighbors via the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HELLO protocol </a:t>
            </a:r>
            <a:endParaRPr kumimoji="1" lang="zh-CN" altLang="en-US" sz="2400" dirty="0">
              <a:solidFill>
                <a:srgbClr val="0096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>
                <a:ea typeface="Baskerville" panose="02020502070401020303" pitchFamily="18" charset="0"/>
              </a:rPr>
              <a:t>Nodes learn about other reachable nodes via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advertisements</a:t>
            </a:r>
            <a:r>
              <a:rPr kumimoji="1" lang="en-US" altLang="zh-CN" sz="2400" dirty="0">
                <a:solidFill>
                  <a:schemeClr val="accent2"/>
                </a:solidFill>
                <a:ea typeface="Baskerville" panose="02020502070401020303" pitchFamily="18" charset="0"/>
              </a:rPr>
              <a:t> </a:t>
            </a:r>
            <a:endParaRPr kumimoji="1" lang="zh-CN" altLang="en-US" sz="2400" dirty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>
                <a:ea typeface="Baskerville" panose="02020502070401020303" pitchFamily="18" charset="0"/>
              </a:rPr>
              <a:t>Nodes determine the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minimum-cost</a:t>
            </a:r>
            <a:r>
              <a:rPr kumimoji="1" lang="en-US" altLang="zh-CN" sz="2400" dirty="0">
                <a:ea typeface="Baskerville" panose="02020502070401020303" pitchFamily="18" charset="0"/>
              </a:rPr>
              <a:t> routes (of the routes they know about)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57300"/>
            <a:ext cx="2099320" cy="13711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44" y="2497460"/>
            <a:ext cx="2156619" cy="1444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4013633"/>
            <a:ext cx="2041300" cy="13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35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Two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of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Protocol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723312" cy="3771636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800" dirty="0">
                <a:ea typeface="Baskerville" panose="02020502070401020303" pitchFamily="18" charset="0"/>
              </a:rPr>
              <a:t>Protocol 1: </a:t>
            </a:r>
            <a:r>
              <a:rPr kumimoji="1" lang="en-US" altLang="zh-CN" sz="2800" dirty="0">
                <a:solidFill>
                  <a:srgbClr val="0096FF"/>
                </a:solidFill>
                <a:ea typeface="Baskerville" panose="02020502070401020303" pitchFamily="18" charset="0"/>
              </a:rPr>
              <a:t>Link-state</a:t>
            </a:r>
            <a:endParaRPr kumimoji="1" lang="zh-CN" altLang="en-US" sz="2800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Nodes advertise to </a:t>
            </a:r>
            <a:r>
              <a:rPr kumimoji="1" lang="en-US" altLang="zh-CN" sz="2400" u="sng" dirty="0">
                <a:ea typeface="Baskerville" panose="02020502070401020303" pitchFamily="18" charset="0"/>
              </a:rPr>
              <a:t>everyone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their </a:t>
            </a:r>
            <a:r>
              <a:rPr kumimoji="1" lang="en-US" altLang="zh-CN" sz="2400" u="sng" dirty="0">
                <a:ea typeface="Baskerville" panose="02020502070401020303" pitchFamily="18" charset="0"/>
              </a:rPr>
              <a:t>costs to their neighbors</a:t>
            </a:r>
            <a:endParaRPr kumimoji="1" lang="zh-CN" altLang="en-US" sz="2400" u="sng" dirty="0"/>
          </a:p>
          <a:p>
            <a:pPr lvl="2"/>
            <a:r>
              <a:rPr kumimoji="1" lang="en-US" altLang="zh-CN" sz="2200" dirty="0">
                <a:ea typeface="Baskerville" panose="02020502070401020303" pitchFamily="18" charset="0"/>
              </a:rPr>
              <a:t>via flooding</a:t>
            </a:r>
            <a:endParaRPr kumimoji="1" lang="zh-CN" altLang="en-US" sz="2200" dirty="0"/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Integrate using Dijkstra's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shortest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path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algorithm</a:t>
            </a:r>
          </a:p>
          <a:p>
            <a:r>
              <a:rPr kumimoji="1" lang="en-US" altLang="zh-CN" sz="2800" dirty="0">
                <a:ea typeface="Baskerville" panose="02020502070401020303" pitchFamily="18" charset="0"/>
              </a:rPr>
              <a:t>Protocol 2: </a:t>
            </a:r>
            <a:r>
              <a:rPr kumimoji="1" lang="en-US" altLang="zh-CN" sz="2800" dirty="0">
                <a:solidFill>
                  <a:srgbClr val="0096FF"/>
                </a:solidFill>
                <a:ea typeface="Baskerville" panose="02020502070401020303" pitchFamily="18" charset="0"/>
              </a:rPr>
              <a:t>Distance-vector</a:t>
            </a:r>
            <a:endParaRPr kumimoji="1" lang="zh-CN" altLang="en-US" sz="2800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Nodes advertise to </a:t>
            </a:r>
            <a:r>
              <a:rPr kumimoji="1" lang="en-US" altLang="zh-CN" u="sng" dirty="0">
                <a:ea typeface="Baskerville" panose="02020502070401020303" pitchFamily="18" charset="0"/>
              </a:rPr>
              <a:t>neighbors</a:t>
            </a:r>
            <a:r>
              <a:rPr kumimoji="1" lang="en-US" altLang="zh-CN" dirty="0">
                <a:ea typeface="Baskerville" panose="02020502070401020303" pitchFamily="18" charset="0"/>
              </a:rPr>
              <a:t> with their </a:t>
            </a:r>
            <a:r>
              <a:rPr kumimoji="1" lang="en-US" altLang="zh-CN" u="sng" dirty="0">
                <a:ea typeface="Baskerville" panose="02020502070401020303" pitchFamily="18" charset="0"/>
              </a:rPr>
              <a:t>cost to all known nodes</a:t>
            </a:r>
            <a:endParaRPr kumimoji="1" lang="zh-CN" altLang="en-US" u="sng" dirty="0"/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Update routes via Bellman-Ford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integration</a:t>
            </a:r>
            <a:endParaRPr kumimoji="1" lang="zh-CN" altLang="en-US" dirty="0"/>
          </a:p>
          <a:p>
            <a:pPr lvl="1"/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31148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34790-3C0F-CB4B-81B1-8DEC5162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B857CA-0A21-5044-A772-E6CDC668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1204002"/>
            <a:ext cx="8028384" cy="45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55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A742E-E6D9-0F4B-B1C2-B91A164D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570B7-91E5-A64D-9DDA-CA414384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K</a:t>
            </a:r>
            <a:r>
              <a:rPr kumimoji="1" lang="en" altLang="zh-CN" dirty="0" err="1">
                <a:ea typeface="Baskerville" panose="02020502070401020303" pitchFamily="18" charset="0"/>
              </a:rPr>
              <a:t>eep</a:t>
            </a:r>
            <a:r>
              <a:rPr kumimoji="1" lang="en" altLang="zh-CN" dirty="0">
                <a:ea typeface="Baskerville" panose="02020502070401020303" pitchFamily="18" charset="0"/>
              </a:rPr>
              <a:t> track of W, the set of nodes haven't processed yet</a:t>
            </a:r>
          </a:p>
          <a:p>
            <a:pPr lvl="1"/>
            <a:r>
              <a:rPr kumimoji="1" lang="en" altLang="zh-CN" dirty="0">
                <a:ea typeface="Baskerville" panose="02020502070401020303" pitchFamily="18" charset="0"/>
              </a:rPr>
              <a:t>Initially, W is all nodes in the network</a:t>
            </a:r>
          </a:p>
          <a:p>
            <a:r>
              <a:rPr kumimoji="1" lang="en-US" altLang="zh-CN" dirty="0">
                <a:ea typeface="Baskerville" panose="02020502070401020303" pitchFamily="18" charset="0"/>
              </a:rPr>
              <a:t>K</a:t>
            </a:r>
            <a:r>
              <a:rPr kumimoji="1" lang="en" altLang="zh-CN" dirty="0" err="1">
                <a:ea typeface="Baskerville" panose="02020502070401020303" pitchFamily="18" charset="0"/>
              </a:rPr>
              <a:t>eep</a:t>
            </a:r>
            <a:r>
              <a:rPr kumimoji="1" lang="en" altLang="zh-CN" dirty="0">
                <a:ea typeface="Baskerville" panose="02020502070401020303" pitchFamily="18" charset="0"/>
              </a:rPr>
              <a:t> track of the current costs and routes to all of the nodes. Initially:</a:t>
            </a:r>
          </a:p>
          <a:p>
            <a:pPr lvl="1"/>
            <a:r>
              <a:rPr kumimoji="1" lang="en" altLang="zh-CN" dirty="0" err="1">
                <a:ea typeface="Baskerville" panose="02020502070401020303" pitchFamily="18" charset="0"/>
              </a:rPr>
              <a:t>routing_table</a:t>
            </a:r>
            <a:r>
              <a:rPr kumimoji="1" lang="en" altLang="zh-CN" dirty="0">
                <a:ea typeface="Baskerville" panose="02020502070401020303" pitchFamily="18" charset="0"/>
              </a:rPr>
              <a:t>[self] = Self; </a:t>
            </a:r>
            <a:r>
              <a:rPr kumimoji="1" lang="en" altLang="zh-CN" dirty="0" err="1">
                <a:ea typeface="Baskerville" panose="02020502070401020303" pitchFamily="18" charset="0"/>
              </a:rPr>
              <a:t>routing_table</a:t>
            </a:r>
            <a:r>
              <a:rPr kumimoji="1" lang="en" altLang="zh-CN" dirty="0">
                <a:ea typeface="Baskerville" panose="02020502070401020303" pitchFamily="18" charset="0"/>
              </a:rPr>
              <a:t>[anyone else] = ? </a:t>
            </a:r>
          </a:p>
          <a:p>
            <a:pPr lvl="1"/>
            <a:r>
              <a:rPr kumimoji="1" lang="en" altLang="zh-CN" dirty="0" err="1">
                <a:ea typeface="Baskerville" panose="02020502070401020303" pitchFamily="18" charset="0"/>
              </a:rPr>
              <a:t>cost_table</a:t>
            </a:r>
            <a:r>
              <a:rPr kumimoji="1" lang="en" altLang="zh-CN" dirty="0">
                <a:ea typeface="Baskerville" panose="02020502070401020303" pitchFamily="18" charset="0"/>
              </a:rPr>
              <a:t>[self] = 0; </a:t>
            </a:r>
            <a:r>
              <a:rPr kumimoji="1" lang="en" altLang="zh-CN" dirty="0" err="1">
                <a:ea typeface="Baskerville" panose="02020502070401020303" pitchFamily="18" charset="0"/>
              </a:rPr>
              <a:t>cost_table</a:t>
            </a:r>
            <a:r>
              <a:rPr kumimoji="1" lang="en" altLang="zh-CN" dirty="0">
                <a:ea typeface="Baskerville" panose="02020502070401020303" pitchFamily="18" charset="0"/>
              </a:rPr>
              <a:t>[anyone else] = infinity</a:t>
            </a:r>
          </a:p>
          <a:p>
            <a:r>
              <a:rPr kumimoji="1" lang="en" altLang="zh-CN" dirty="0">
                <a:ea typeface="Baskerville" panose="02020502070401020303" pitchFamily="18" charset="0"/>
              </a:rPr>
              <a:t>While W is not empty:</a:t>
            </a:r>
          </a:p>
          <a:p>
            <a:pPr lvl="1"/>
            <a:r>
              <a:rPr kumimoji="1" lang="en" altLang="zh-CN" dirty="0">
                <a:ea typeface="Baskerville" panose="02020502070401020303" pitchFamily="18" charset="0"/>
              </a:rPr>
              <a:t>1. u = the node in W we have the minimum cost to so far </a:t>
            </a:r>
          </a:p>
          <a:p>
            <a:pPr lvl="1"/>
            <a:r>
              <a:rPr kumimoji="1" lang="en" altLang="zh-CN" dirty="0">
                <a:ea typeface="Baskerville" panose="02020502070401020303" pitchFamily="18" charset="0"/>
              </a:rPr>
              <a:t>2. Remove u from W</a:t>
            </a:r>
          </a:p>
          <a:p>
            <a:pPr lvl="1"/>
            <a:r>
              <a:rPr kumimoji="1" lang="en" altLang="zh-CN" dirty="0">
                <a:ea typeface="Baskerville" panose="02020502070401020303" pitchFamily="18" charset="0"/>
              </a:rPr>
              <a:t>3. For every neighbor v of u:</a:t>
            </a:r>
            <a:r>
              <a:rPr kumimoji="1" lang="zh-CN" altLang="en-US" dirty="0"/>
              <a:t> </a:t>
            </a:r>
            <a:br>
              <a:rPr kumimoji="1" lang="en-US" altLang="zh-CN" dirty="0">
                <a:ea typeface="Baskerville" panose="02020502070401020303" pitchFamily="18" charset="0"/>
              </a:rPr>
            </a:br>
            <a:r>
              <a:rPr kumimoji="1" lang="en-US" altLang="zh-CN" dirty="0">
                <a:ea typeface="Baskerville" panose="02020502070401020303" pitchFamily="18" charset="0"/>
              </a:rPr>
              <a:t>	</a:t>
            </a:r>
            <a:r>
              <a:rPr kumimoji="1" lang="en" altLang="zh-CN" dirty="0">
                <a:ea typeface="Baskerville" panose="02020502070401020303" pitchFamily="18" charset="0"/>
              </a:rPr>
              <a:t>d = </a:t>
            </a:r>
            <a:r>
              <a:rPr kumimoji="1" lang="en" altLang="zh-CN" dirty="0" err="1">
                <a:ea typeface="Baskerville" panose="02020502070401020303" pitchFamily="18" charset="0"/>
              </a:rPr>
              <a:t>cost_table</a:t>
            </a:r>
            <a:r>
              <a:rPr kumimoji="1" lang="en" altLang="zh-CN" dirty="0">
                <a:ea typeface="Baskerville" panose="02020502070401020303" pitchFamily="18" charset="0"/>
              </a:rPr>
              <a:t>[u] + cost(u, v) </a:t>
            </a:r>
            <a:br>
              <a:rPr kumimoji="1" lang="en" altLang="zh-CN" dirty="0">
                <a:ea typeface="Baskerville" panose="02020502070401020303" pitchFamily="18" charset="0"/>
              </a:rPr>
            </a:br>
            <a:r>
              <a:rPr kumimoji="1" lang="en-US" altLang="zh-CN" dirty="0">
                <a:ea typeface="Baskerville" panose="02020502070401020303" pitchFamily="18" charset="0"/>
              </a:rPr>
              <a:t>	</a:t>
            </a:r>
            <a:r>
              <a:rPr kumimoji="1" lang="en" altLang="zh-CN" dirty="0">
                <a:ea typeface="Baskerville" panose="02020502070401020303" pitchFamily="18" charset="0"/>
              </a:rPr>
              <a:t>if d &lt; </a:t>
            </a:r>
            <a:r>
              <a:rPr kumimoji="1" lang="en" altLang="zh-CN" dirty="0" err="1">
                <a:ea typeface="Baskerville" panose="02020502070401020303" pitchFamily="18" charset="0"/>
              </a:rPr>
              <a:t>cost_table</a:t>
            </a:r>
            <a:r>
              <a:rPr kumimoji="1" lang="en" altLang="zh-CN" dirty="0">
                <a:ea typeface="Baskerville" panose="02020502070401020303" pitchFamily="18" charset="0"/>
              </a:rPr>
              <a:t>[v]</a:t>
            </a:r>
            <a:br>
              <a:rPr kumimoji="1" lang="en" altLang="zh-CN" dirty="0">
                <a:ea typeface="Baskerville" panose="02020502070401020303" pitchFamily="18" charset="0"/>
              </a:rPr>
            </a:br>
            <a:r>
              <a:rPr kumimoji="1" lang="en" altLang="zh-CN" dirty="0">
                <a:ea typeface="Baskerville" panose="02020502070401020303" pitchFamily="18" charset="0"/>
              </a:rPr>
              <a:t>	</a:t>
            </a:r>
            <a:r>
              <a:rPr kumimoji="1" lang="zh-CN" altLang="en-US" dirty="0"/>
              <a:t>    </a:t>
            </a:r>
            <a:r>
              <a:rPr kumimoji="1" lang="en" altLang="zh-CN" dirty="0" err="1">
                <a:ea typeface="Baskerville" panose="02020502070401020303" pitchFamily="18" charset="0"/>
              </a:rPr>
              <a:t>cost_table</a:t>
            </a:r>
            <a:r>
              <a:rPr kumimoji="1" lang="en" altLang="zh-CN" dirty="0">
                <a:ea typeface="Baskerville" panose="02020502070401020303" pitchFamily="18" charset="0"/>
              </a:rPr>
              <a:t>[v] = d</a:t>
            </a:r>
            <a:br>
              <a:rPr kumimoji="1" lang="en" altLang="zh-CN" dirty="0">
                <a:ea typeface="Baskerville" panose="02020502070401020303" pitchFamily="18" charset="0"/>
              </a:rPr>
            </a:br>
            <a:r>
              <a:rPr kumimoji="1" lang="en-US" altLang="zh-CN" dirty="0">
                <a:ea typeface="Baskerville" panose="02020502070401020303" pitchFamily="18" charset="0"/>
              </a:rPr>
              <a:t>	</a:t>
            </a:r>
            <a:r>
              <a:rPr kumimoji="1" lang="zh-CN" altLang="en-US" dirty="0"/>
              <a:t>    </a:t>
            </a:r>
            <a:r>
              <a:rPr kumimoji="1" lang="en" altLang="zh-CN" dirty="0" err="1">
                <a:ea typeface="Baskerville" panose="02020502070401020303" pitchFamily="18" charset="0"/>
              </a:rPr>
              <a:t>routing_table</a:t>
            </a:r>
            <a:r>
              <a:rPr kumimoji="1" lang="en" altLang="zh-CN" dirty="0">
                <a:ea typeface="Baskerville" panose="02020502070401020303" pitchFamily="18" charset="0"/>
              </a:rPr>
              <a:t>[v] = </a:t>
            </a:r>
            <a:r>
              <a:rPr kumimoji="1" lang="en" altLang="zh-CN" dirty="0" err="1">
                <a:ea typeface="Baskerville" panose="02020502070401020303" pitchFamily="18" charset="0"/>
              </a:rPr>
              <a:t>routing_table</a:t>
            </a:r>
            <a:r>
              <a:rPr kumimoji="1" lang="en" altLang="zh-CN" dirty="0">
                <a:ea typeface="Baskerville" panose="02020502070401020303" pitchFamily="18" charset="0"/>
              </a:rPr>
              <a:t>[u]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808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342D7-5EE4-B845-8E67-A44137DC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F18A6B-89D0-4E46-A11D-EB9DD245D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5" y="1273324"/>
            <a:ext cx="7221943" cy="34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03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4A882-7820-E445-A4F9-1FC60F2E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B83743-5AEB-3A44-B68E-2BDC3688C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016" y="1057300"/>
            <a:ext cx="9324528" cy="35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5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22925-9A3A-CF44-AA13-A9999E7E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3510FD-8CDD-484C-AC6D-AAB865FF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64"/>
            <a:ext cx="9144000" cy="34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41276"/>
            <a:ext cx="3451821" cy="296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The Network Layer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8323660" cy="362611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Addressing interface</a:t>
            </a:r>
          </a:p>
          <a:p>
            <a:pPr lvl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 attachment points</a:t>
            </a:r>
          </a:p>
          <a:p>
            <a:pPr lvl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 address</a:t>
            </a:r>
          </a:p>
          <a:p>
            <a:pPr lvl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Source &amp; destination</a:t>
            </a:r>
          </a:p>
          <a:p>
            <a:pPr lvl="1" eaLnBrk="1" hangingPunct="1"/>
            <a:endParaRPr lang="en-US" altLang="zh-CN" sz="1800" dirty="0">
              <a:latin typeface="Baskerville" panose="02020502070401020303" pitchFamily="18" charset="0"/>
              <a:ea typeface="Baskerville" panose="02020502070401020303" pitchFamily="18" charset="0"/>
              <a:cs typeface="ＭＳ Ｐゴシック" charset="0"/>
            </a:endParaRPr>
          </a:p>
          <a:p>
            <a:pPr lvl="1" eaLnBrk="1" hangingPunct="1"/>
            <a:endParaRPr lang="en-US" altLang="zh-CN" sz="1800" dirty="0">
              <a:latin typeface="Baskerville" panose="02020502070401020303" pitchFamily="18" charset="0"/>
              <a:ea typeface="Baskerville" panose="02020502070401020303" pitchFamily="18" charset="0"/>
              <a:cs typeface="ＭＳ Ｐゴシック" charset="0"/>
            </a:endParaRPr>
          </a:p>
          <a:p>
            <a:pPr eaLnBrk="1" hangingPunct="1"/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NETWORK_SEND (</a:t>
            </a:r>
            <a:r>
              <a:rPr lang="en-US" altLang="zh-CN" sz="1600" dirty="0" err="1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segment_buffer</a:t>
            </a:r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, </a:t>
            </a:r>
            <a:r>
              <a:rPr lang="en-US" altLang="zh-CN" sz="1600" dirty="0" err="1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destnation</a:t>
            </a:r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, </a:t>
            </a:r>
            <a:r>
              <a:rPr lang="en-US" altLang="zh-CN" sz="1600" dirty="0" err="1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network_protocol</a:t>
            </a:r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, </a:t>
            </a:r>
            <a:r>
              <a:rPr lang="en-US" altLang="zh-CN" sz="1600" dirty="0" err="1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end_layer_protocol</a:t>
            </a:r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)</a:t>
            </a:r>
          </a:p>
          <a:p>
            <a:pPr eaLnBrk="1" hangingPunct="1"/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NETWORK_HANDLE (packet, </a:t>
            </a:r>
            <a:r>
              <a:rPr lang="en-US" altLang="zh-CN" sz="1600" dirty="0" err="1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network_protocol</a:t>
            </a:r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)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8DBE6-FAF8-5A45-9443-D62EC7F411F8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99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DAC4A-51DA-A840-BF2A-79C2182B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C8E75-FB81-054B-A4C4-FBE5652E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910"/>
            <a:ext cx="9144000" cy="34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13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0CFE7-7663-FC4A-8BD2-50BE8616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8E4912-8EE8-F04C-9245-34ADB31F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655"/>
            <a:ext cx="9144000" cy="336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58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0C98F-500F-7A4F-978B-86296218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DD0500-6028-F748-8DB8-9830C2C8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074"/>
            <a:ext cx="9144000" cy="34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35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47D10-ED89-414E-B257-05F69824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B86C10-7206-EA4F-957F-31EB531D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129002"/>
            <a:ext cx="9144001" cy="3528698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E09C6ED-0AEA-1E4A-A688-F5406784F39B}"/>
              </a:ext>
            </a:extLst>
          </p:cNvPr>
          <p:cNvCxnSpPr/>
          <p:nvPr/>
        </p:nvCxnSpPr>
        <p:spPr>
          <a:xfrm>
            <a:off x="971600" y="2641476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DBFA659-DF18-9145-9281-116074B14515}"/>
              </a:ext>
            </a:extLst>
          </p:cNvPr>
          <p:cNvSpPr txBox="1"/>
          <p:nvPr/>
        </p:nvSpPr>
        <p:spPr>
          <a:xfrm>
            <a:off x="12469" y="2247172"/>
            <a:ext cx="116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faster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454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A1EF4-1C09-F34E-913D-69569512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AC4B35-9A94-A540-B42C-6ED968E9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500"/>
            <a:ext cx="9144000" cy="3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7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107E9-FD9C-0E46-924E-3D9C08D9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31934E-CECE-DD49-A658-C36663C8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433"/>
            <a:ext cx="9144000" cy="34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83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4E7B5-2BFA-8A4E-826D-874D613C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F9D149-9F5D-454C-8CAE-D6EACB51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330"/>
            <a:ext cx="9144000" cy="33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6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2505D-597B-D843-AF71-F3005E8C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CCFAE6-AD23-5344-BFDE-A24E167E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990"/>
            <a:ext cx="9144000" cy="34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68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DA0D0-9B44-8047-AE27-CBA5EAF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F748B2-A139-6A4A-83E2-B7BBD509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113"/>
            <a:ext cx="9144000" cy="34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96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A36BC-4307-8940-8CF6-45ACF68D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F26DBA-B799-BC46-992E-514FE5A5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1057300"/>
            <a:ext cx="8316416" cy="46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Managing the Forwarding Table: Routing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Routing (or path-finding)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Constructing the tables</a:t>
            </a:r>
          </a:p>
          <a:p>
            <a:pPr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Impractical by hand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Determining the best paths requires calculation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Recalculating the table when links change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Recalculating the table when link fails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Adapt according to traffic congestion</a:t>
            </a:r>
          </a:p>
          <a:p>
            <a:pPr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Static routing vs. adaptive routing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Adaptive routing requires exchange of info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E7CAD-4E83-2D45-AE1C-F8E16CFA27D7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96" y="1633364"/>
            <a:ext cx="504056" cy="5040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633364"/>
            <a:ext cx="504056" cy="5040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44" y="1633364"/>
            <a:ext cx="504056" cy="5040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44" y="1633364"/>
            <a:ext cx="504056" cy="5040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44" y="1633364"/>
            <a:ext cx="504056" cy="5040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3073524"/>
            <a:ext cx="432048" cy="432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80420" y="2632874"/>
            <a:ext cx="2174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Where are you going?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" name="肘形连接符 9"/>
          <p:cNvCxnSpPr>
            <a:stCxn id="4" idx="0"/>
            <a:endCxn id="2" idx="2"/>
          </p:cNvCxnSpPr>
          <p:nvPr/>
        </p:nvCxnSpPr>
        <p:spPr>
          <a:xfrm rot="16200000" flipV="1">
            <a:off x="6596973" y="1861971"/>
            <a:ext cx="495454" cy="1046352"/>
          </a:xfrm>
          <a:prstGeom prst="bentConnector3">
            <a:avLst/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4" idx="0"/>
            <a:endCxn id="6" idx="2"/>
          </p:cNvCxnSpPr>
          <p:nvPr/>
        </p:nvCxnSpPr>
        <p:spPr>
          <a:xfrm rot="16200000" flipV="1">
            <a:off x="6856337" y="2121335"/>
            <a:ext cx="495454" cy="527624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4" idx="0"/>
            <a:endCxn id="7" idx="2"/>
          </p:cNvCxnSpPr>
          <p:nvPr/>
        </p:nvCxnSpPr>
        <p:spPr>
          <a:xfrm rot="5400000" flipH="1" flipV="1">
            <a:off x="7120197" y="2385099"/>
            <a:ext cx="495454" cy="96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4" idx="0"/>
            <a:endCxn id="8" idx="2"/>
          </p:cNvCxnSpPr>
          <p:nvPr/>
        </p:nvCxnSpPr>
        <p:spPr>
          <a:xfrm rot="5400000" flipH="1" flipV="1">
            <a:off x="7386897" y="2118399"/>
            <a:ext cx="495454" cy="533496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4" idx="0"/>
            <a:endCxn id="9" idx="2"/>
          </p:cNvCxnSpPr>
          <p:nvPr/>
        </p:nvCxnSpPr>
        <p:spPr>
          <a:xfrm rot="5400000" flipH="1" flipV="1">
            <a:off x="7653597" y="1851699"/>
            <a:ext cx="495454" cy="1066896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360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15A6A-3F2A-A546-BB6F-5535E733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23AE85-BCEF-D34E-98ED-FE395D617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" altLang="zh-CN" dirty="0">
                <a:ea typeface="Baskerville" panose="02020502070401020303" pitchFamily="18" charset="0"/>
              </a:rPr>
              <a:t>In link-state, nodes calculate full shortest paths. They really</a:t>
            </a:r>
            <a:r>
              <a:rPr kumimoji="1" lang="zh-CN" altLang="en-US" dirty="0"/>
              <a:t> </a:t>
            </a:r>
            <a:r>
              <a:rPr kumimoji="1" lang="en" altLang="zh-CN" dirty="0">
                <a:ea typeface="Baskerville" panose="02020502070401020303" pitchFamily="18" charset="0"/>
              </a:rPr>
              <a:t>only need the route (first-hop) to a destination</a:t>
            </a:r>
          </a:p>
          <a:p>
            <a:r>
              <a:rPr kumimoji="1" lang="en" altLang="zh-CN" dirty="0">
                <a:ea typeface="Baskerville" panose="02020502070401020303" pitchFamily="18" charset="0"/>
              </a:rPr>
              <a:t>Advertisement format: Each node's advertisement is a lists of all</a:t>
            </a:r>
            <a:r>
              <a:rPr kumimoji="1" lang="zh-CN" altLang="en-US" dirty="0"/>
              <a:t> </a:t>
            </a:r>
            <a:r>
              <a:rPr kumimoji="1" lang="en" altLang="zh-CN" dirty="0">
                <a:ea typeface="Baskerville" panose="02020502070401020303" pitchFamily="18" charset="0"/>
              </a:rPr>
              <a:t>the nodes it knows about, and its current costs to those nodes</a:t>
            </a:r>
          </a:p>
          <a:p>
            <a:pPr lvl="1"/>
            <a:r>
              <a:rPr kumimoji="1" lang="en" altLang="zh-CN" dirty="0">
                <a:ea typeface="Baskerville" panose="02020502070401020303" pitchFamily="18" charset="0"/>
              </a:rPr>
              <a:t>Initially, this advertisement is just [(self, 0)].</a:t>
            </a:r>
          </a:p>
          <a:p>
            <a:r>
              <a:rPr kumimoji="1" lang="en" altLang="zh-CN" dirty="0">
                <a:ea typeface="Baskerville" panose="02020502070401020303" pitchFamily="18" charset="0"/>
              </a:rPr>
              <a:t>Nodes who receive an advertisement: Node X's advertisement will</a:t>
            </a:r>
            <a:r>
              <a:rPr kumimoji="1" lang="zh-CN" altLang="en-US" dirty="0"/>
              <a:t> </a:t>
            </a:r>
            <a:r>
              <a:rPr kumimoji="1" lang="en" altLang="zh-CN" dirty="0">
                <a:ea typeface="Baskerville" panose="02020502070401020303" pitchFamily="18" charset="0"/>
              </a:rPr>
              <a:t>be received only by its neighbors</a:t>
            </a:r>
          </a:p>
          <a:p>
            <a:r>
              <a:rPr kumimoji="1" lang="en" altLang="zh-CN" dirty="0">
                <a:ea typeface="Baskerville" panose="02020502070401020303" pitchFamily="18" charset="0"/>
              </a:rPr>
              <a:t>Integrate step: When node X receives an advertisement from its</a:t>
            </a:r>
            <a:r>
              <a:rPr kumimoji="1" lang="zh-CN" altLang="en-US" dirty="0"/>
              <a:t> </a:t>
            </a:r>
            <a:r>
              <a:rPr kumimoji="1" lang="en" altLang="zh-CN" dirty="0">
                <a:ea typeface="Baskerville" panose="02020502070401020303" pitchFamily="18" charset="0"/>
              </a:rPr>
              <a:t>neighbor Y, this advertisement will be a list of [(</a:t>
            </a:r>
            <a:r>
              <a:rPr kumimoji="1" lang="en" altLang="zh-CN" dirty="0" err="1">
                <a:ea typeface="Baskerville" panose="02020502070401020303" pitchFamily="18" charset="0"/>
              </a:rPr>
              <a:t>dst</a:t>
            </a:r>
            <a:r>
              <a:rPr kumimoji="1" lang="en" altLang="zh-CN" dirty="0">
                <a:ea typeface="Baskerville" panose="02020502070401020303" pitchFamily="18" charset="0"/>
              </a:rPr>
              <a:t>, cost)] pairs. Each cost represents Y's cost to </a:t>
            </a:r>
            <a:r>
              <a:rPr kumimoji="1" lang="en" altLang="zh-CN" dirty="0" err="1">
                <a:ea typeface="Baskerville" panose="02020502070401020303" pitchFamily="18" charset="0"/>
              </a:rPr>
              <a:t>dst</a:t>
            </a:r>
            <a:endParaRPr kumimoji="1" lang="en" altLang="zh-CN" dirty="0">
              <a:ea typeface="Baskerville" panose="02020502070401020303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306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00CF1-DD6E-D746-B5BE-77E1C295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42488-E8EE-F84B-BC42-0F1B4CE55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2400" dirty="0">
                <a:ea typeface="Baskerville" panose="02020502070401020303" pitchFamily="18" charset="0"/>
              </a:rPr>
              <a:t>For each (</a:t>
            </a:r>
            <a:r>
              <a:rPr lang="en" altLang="zh-CN" sz="2400" dirty="0" err="1">
                <a:ea typeface="Baskerville" panose="02020502070401020303" pitchFamily="18" charset="0"/>
              </a:rPr>
              <a:t>dst</a:t>
            </a:r>
            <a:r>
              <a:rPr lang="en" altLang="zh-CN" sz="2400" dirty="0">
                <a:ea typeface="Baskerville" panose="02020502070401020303" pitchFamily="18" charset="0"/>
              </a:rPr>
              <a:t>, cost) in the advertisement, X needs to check for two things: </a:t>
            </a:r>
          </a:p>
          <a:p>
            <a:pPr lvl="1"/>
            <a:r>
              <a:rPr lang="en" altLang="zh-CN" sz="2000" dirty="0">
                <a:ea typeface="Baskerville" panose="02020502070401020303" pitchFamily="18" charset="0"/>
              </a:rPr>
              <a:t>If X is already using Y to get to </a:t>
            </a:r>
            <a:r>
              <a:rPr lang="en" altLang="zh-CN" sz="2000" dirty="0" err="1">
                <a:ea typeface="Baskerville" panose="02020502070401020303" pitchFamily="18" charset="0"/>
              </a:rPr>
              <a:t>dst</a:t>
            </a:r>
            <a:r>
              <a:rPr lang="en" altLang="zh-CN" sz="2000" dirty="0">
                <a:ea typeface="Baskerville" panose="02020502070401020303" pitchFamily="18" charset="0"/>
              </a:rPr>
              <a:t>, update the cost information (remember, costs can change!) </a:t>
            </a:r>
          </a:p>
          <a:p>
            <a:pPr lvl="1"/>
            <a:r>
              <a:rPr lang="en" altLang="zh-CN" sz="2000" dirty="0">
                <a:ea typeface="Baskerville" panose="02020502070401020303" pitchFamily="18" charset="0"/>
              </a:rPr>
              <a:t>If X is not already using Y to get to </a:t>
            </a:r>
            <a:r>
              <a:rPr lang="en" altLang="zh-CN" sz="2000" dirty="0" err="1">
                <a:ea typeface="Baskerville" panose="02020502070401020303" pitchFamily="18" charset="0"/>
              </a:rPr>
              <a:t>dst</a:t>
            </a:r>
            <a:r>
              <a:rPr lang="en" altLang="zh-CN" sz="2000" dirty="0">
                <a:ea typeface="Baskerville" panose="02020502070401020303" pitchFamily="18" charset="0"/>
              </a:rPr>
              <a:t>, see if Y could provide a better path; if so, update the routing and cost information 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3189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4C056-8CF9-F749-8569-6EB60A45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09D78-6FD7-6740-BAF5-8F71023D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356"/>
            <a:ext cx="9144000" cy="40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226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83091-382B-D84F-840B-9B7C2ABA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30F01-3993-6449-92A5-0A7C66B7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556"/>
            <a:ext cx="8686800" cy="44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86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9A9C7-5467-0C4A-9BDF-D99089C3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DAD9C3-193A-414B-8BE2-0223E9AA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03386"/>
            <a:ext cx="8604448" cy="40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7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48C34-9992-A84C-B09D-30013556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ACE49-BC84-D44A-9574-511E4FA3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64" y="1008112"/>
            <a:ext cx="6541740" cy="47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29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A4A3C-A918-D64F-867C-A7AB7AE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ea typeface="Baskerville" panose="02020502070401020303" pitchFamily="18" charset="0"/>
              </a:rPr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of</a:t>
            </a:r>
            <a:r>
              <a:rPr kumimoji="1" lang="zh-CN" altLang="en-US" dirty="0"/>
              <a:t> </a:t>
            </a:r>
            <a:r>
              <a:rPr kumimoji="1" lang="en" altLang="zh-CN" dirty="0">
                <a:ea typeface="Baskerville" panose="02020502070401020303" pitchFamily="18" charset="0"/>
              </a:rPr>
              <a:t>INFINITY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8FC8B-A0DC-BB47-938A-51DFCB7AB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sz="2200" dirty="0">
                <a:ea typeface="Baskerville" panose="02020502070401020303" pitchFamily="18" charset="0"/>
              </a:rPr>
              <a:t>When a node A has no route to destination B, it will advertise</a:t>
            </a:r>
            <a:r>
              <a:rPr kumimoji="1" lang="en-US" altLang="zh-CN" sz="2200" dirty="0">
                <a:ea typeface="Baskerville" panose="02020502070401020303" pitchFamily="18" charset="0"/>
              </a:rPr>
              <a:t>,</a:t>
            </a:r>
            <a:r>
              <a:rPr kumimoji="1" lang="zh-CN" altLang="en-US" sz="2200" dirty="0"/>
              <a:t> </a:t>
            </a:r>
            <a:r>
              <a:rPr kumimoji="1" lang="en" altLang="zh-CN" sz="2200" dirty="0">
                <a:ea typeface="Baskerville" panose="02020502070401020303" pitchFamily="18" charset="0"/>
              </a:rPr>
              <a:t>a cost of INFINITY to B. </a:t>
            </a:r>
          </a:p>
          <a:p>
            <a:pPr lvl="1"/>
            <a:r>
              <a:rPr kumimoji="1" lang="en" altLang="zh-CN" sz="2000" dirty="0">
                <a:ea typeface="Baskerville" panose="02020502070401020303" pitchFamily="18" charset="0"/>
              </a:rPr>
              <a:t>A cost of INFINITY B is interpreted as there being no route to B. </a:t>
            </a:r>
          </a:p>
          <a:p>
            <a:pPr lvl="1"/>
            <a:r>
              <a:rPr kumimoji="1" lang="en" altLang="zh-CN" sz="2000" dirty="0">
                <a:ea typeface="Baskerville" panose="02020502070401020303" pitchFamily="18" charset="0"/>
              </a:rPr>
              <a:t>So INFINITY must be larger than the longest path in the network</a:t>
            </a:r>
          </a:p>
          <a:p>
            <a:r>
              <a:rPr kumimoji="1" lang="en" altLang="zh-CN" sz="2200" dirty="0">
                <a:ea typeface="Baskerville" panose="02020502070401020303" pitchFamily="18" charset="0"/>
              </a:rPr>
              <a:t>But because the order in which advertisements are sent</a:t>
            </a:r>
            <a:r>
              <a:rPr kumimoji="1" lang="zh-CN" altLang="en-US" sz="2200" dirty="0"/>
              <a:t> </a:t>
            </a:r>
            <a:r>
              <a:rPr kumimoji="1" lang="en" altLang="zh-CN" sz="2200" dirty="0">
                <a:ea typeface="Baskerville" panose="02020502070401020303" pitchFamily="18" charset="0"/>
              </a:rPr>
              <a:t>matters,</a:t>
            </a:r>
            <a:r>
              <a:rPr kumimoji="1" lang="zh-CN" altLang="en-US" sz="2200" dirty="0"/>
              <a:t> </a:t>
            </a:r>
            <a:r>
              <a:rPr kumimoji="1" lang="en" altLang="zh-CN" sz="2200" dirty="0">
                <a:ea typeface="Baskerville" panose="02020502070401020303" pitchFamily="18" charset="0"/>
              </a:rPr>
              <a:t>sometimes nodes can incorrectly think there's a route when there isn't one. </a:t>
            </a:r>
          </a:p>
          <a:p>
            <a:r>
              <a:rPr kumimoji="1" lang="en" altLang="zh-CN" sz="2200" dirty="0">
                <a:ea typeface="Baskerville" panose="02020502070401020303" pitchFamily="18" charset="0"/>
              </a:rPr>
              <a:t>This can last for up to INFINITY steps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(Infinity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is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usually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16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or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32)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037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E8885B-5DE9-5045-B7BA-FF89CDA5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8" y="0"/>
            <a:ext cx="80204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2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857454-A4DC-C14C-A064-A6137B6F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0"/>
            <a:ext cx="801089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57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Link-State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ea typeface="Baskerville" panose="02020502070401020303" pitchFamily="18" charset="0"/>
              </a:rPr>
              <a:t>Pros:</a:t>
            </a:r>
            <a:r>
              <a:rPr kumimoji="1" lang="zh-CN" altLang="en-US" sz="2400" dirty="0"/>
              <a:t> </a:t>
            </a:r>
            <a:endParaRPr kumimoji="1" lang="en-US" altLang="zh-CN" sz="2400" dirty="0">
              <a:ea typeface="Baskerville" panose="02020502070401020303" pitchFamily="18" charset="0"/>
            </a:endParaRP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Fast convergence</a:t>
            </a:r>
            <a:endParaRPr kumimoji="1" lang="zh-CN" altLang="en-US" dirty="0"/>
          </a:p>
          <a:p>
            <a:r>
              <a:rPr kumimoji="1" lang="en-US" altLang="zh-CN" sz="2400" dirty="0">
                <a:ea typeface="Baskerville" panose="02020502070401020303" pitchFamily="18" charset="0"/>
              </a:rPr>
              <a:t>Cons:</a:t>
            </a:r>
            <a:r>
              <a:rPr kumimoji="1" lang="zh-CN" altLang="en-US" sz="2400" dirty="0"/>
              <a:t> </a:t>
            </a:r>
            <a:endParaRPr kumimoji="1" lang="en-US" altLang="zh-CN" sz="2400" dirty="0">
              <a:ea typeface="Baskerville" panose="02020502070401020303" pitchFamily="18" charset="0"/>
            </a:endParaRP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flooding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is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costly:</a:t>
            </a:r>
            <a:r>
              <a:rPr kumimoji="1" lang="zh-CN" altLang="en-US" dirty="0"/>
              <a:t> </a:t>
            </a:r>
            <a:r>
              <a:rPr kumimoji="1" lang="en-US" altLang="zh-CN" u="sng" dirty="0">
                <a:ea typeface="Baskerville" panose="02020502070401020303" pitchFamily="18" charset="0"/>
              </a:rPr>
              <a:t>2</a:t>
            </a:r>
            <a:r>
              <a:rPr kumimoji="1" lang="zh-CN" altLang="en-US" u="sng" dirty="0"/>
              <a:t> </a:t>
            </a:r>
            <a:r>
              <a:rPr kumimoji="1" lang="en-US" altLang="zh-CN" u="sng" dirty="0">
                <a:ea typeface="Baskerville" panose="02020502070401020303" pitchFamily="18" charset="0"/>
              </a:rPr>
              <a:t>x</a:t>
            </a:r>
            <a:r>
              <a:rPr kumimoji="1" lang="zh-CN" altLang="en-US" u="sng" dirty="0"/>
              <a:t> </a:t>
            </a:r>
            <a:r>
              <a:rPr kumimoji="1" lang="en-US" altLang="zh-CN" u="sng" dirty="0">
                <a:ea typeface="Baskerville" panose="02020502070401020303" pitchFamily="18" charset="0"/>
              </a:rPr>
              <a:t>#Node</a:t>
            </a:r>
            <a:r>
              <a:rPr kumimoji="1" lang="zh-CN" altLang="en-US" u="sng" dirty="0"/>
              <a:t> </a:t>
            </a:r>
            <a:r>
              <a:rPr kumimoji="1" lang="en-US" altLang="zh-CN" u="sng" dirty="0">
                <a:ea typeface="Baskerville" panose="02020502070401020303" pitchFamily="18" charset="0"/>
              </a:rPr>
              <a:t>x</a:t>
            </a:r>
            <a:r>
              <a:rPr kumimoji="1" lang="zh-CN" altLang="en-US" u="sng" dirty="0"/>
              <a:t> </a:t>
            </a:r>
            <a:r>
              <a:rPr kumimoji="1" lang="en-US" altLang="zh-CN" u="sng" dirty="0">
                <a:ea typeface="Baskerville" panose="02020502070401020303" pitchFamily="18" charset="0"/>
              </a:rPr>
              <a:t>#Line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advertisements</a:t>
            </a:r>
            <a:endParaRPr kumimoji="1" lang="zh-CN" altLang="en-US" dirty="0"/>
          </a:p>
          <a:p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Only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good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for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small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networks</a:t>
            </a:r>
            <a:endParaRPr kumimoji="1" lang="zh-CN" altLang="en-US" sz="2400" dirty="0">
              <a:solidFill>
                <a:srgbClr val="0096FF"/>
              </a:solidFill>
            </a:endParaRPr>
          </a:p>
          <a:p>
            <a:endParaRPr kumimoji="1" lang="zh-CN" altLang="en-US" sz="2400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5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IP Route Table</a:t>
            </a:r>
            <a:endParaRPr lang="zh-CN" altLang="en-US" dirty="0"/>
          </a:p>
        </p:txBody>
      </p:sp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8F6ED4-1EA7-B649-8F86-ABB56CE789A8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  <p:pic>
        <p:nvPicPr>
          <p:cNvPr id="37891" name="Picture 6" descr="http://wiki.olc.edu/images/4/49/Network_rou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098" r="1968" b="3011"/>
          <a:stretch>
            <a:fillRect/>
          </a:stretch>
        </p:blipFill>
        <p:spPr bwMode="auto">
          <a:xfrm>
            <a:off x="1600200" y="1587500"/>
            <a:ext cx="5740004" cy="339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矩形 7"/>
          <p:cNvSpPr>
            <a:spLocks noChangeArrowheads="1"/>
          </p:cNvSpPr>
          <p:nvPr/>
        </p:nvSpPr>
        <p:spPr bwMode="auto">
          <a:xfrm>
            <a:off x="3962400" y="2984500"/>
            <a:ext cx="1828800" cy="1333500"/>
          </a:xfrm>
          <a:prstGeom prst="rect">
            <a:avLst/>
          </a:prstGeom>
          <a:noFill/>
          <a:ln w="38100">
            <a:solidFill>
              <a:srgbClr val="009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6" name="Picture 2" descr="“路由器”的图片搜索结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2" b="37679"/>
          <a:stretch/>
        </p:blipFill>
        <p:spPr bwMode="auto">
          <a:xfrm>
            <a:off x="4644008" y="4513684"/>
            <a:ext cx="2857500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620879" y="523643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Interface 1 … Interface N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5580112" y="4896604"/>
            <a:ext cx="211088" cy="339832"/>
          </a:xfrm>
          <a:prstGeom prst="line">
            <a:avLst/>
          </a:prstGeom>
          <a:ln w="12700"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26777" y="4922893"/>
            <a:ext cx="205463" cy="313543"/>
          </a:xfrm>
          <a:prstGeom prst="line">
            <a:avLst/>
          </a:prstGeom>
          <a:ln w="12700"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32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A4F99-60E6-0040-95C7-BE4FB99F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Distance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Vector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6DB0AE-8D2B-2144-9291-EF2B38034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/>
          </a:bodyPr>
          <a:lstStyle/>
          <a:p>
            <a:r>
              <a:rPr kumimoji="1" lang="en-US" altLang="zh-CN" sz="2200" dirty="0">
                <a:ea typeface="Baskerville" panose="02020502070401020303" pitchFamily="18" charset="0"/>
              </a:rPr>
              <a:t>Pros: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Low overhead:</a:t>
            </a:r>
            <a:r>
              <a:rPr kumimoji="1" lang="zh-CN" altLang="en-US" sz="2000" dirty="0"/>
              <a:t> </a:t>
            </a:r>
            <a:r>
              <a:rPr kumimoji="1" lang="en-US" altLang="zh-CN" sz="2000" u="sng" dirty="0">
                <a:ea typeface="Baskerville" panose="02020502070401020303" pitchFamily="18" charset="0"/>
              </a:rPr>
              <a:t>2</a:t>
            </a:r>
            <a:r>
              <a:rPr kumimoji="1" lang="zh-CN" altLang="en-US" sz="2000" u="sng" dirty="0"/>
              <a:t> </a:t>
            </a:r>
            <a:r>
              <a:rPr kumimoji="1" lang="en-US" altLang="zh-CN" sz="2000" u="sng" dirty="0">
                <a:ea typeface="Baskerville" panose="02020502070401020303" pitchFamily="18" charset="0"/>
              </a:rPr>
              <a:t>x</a:t>
            </a:r>
            <a:r>
              <a:rPr kumimoji="1" lang="zh-CN" altLang="en-US" sz="2000" u="sng" dirty="0"/>
              <a:t> </a:t>
            </a:r>
            <a:r>
              <a:rPr kumimoji="1" lang="en-US" altLang="zh-CN" sz="2000" u="sng" dirty="0">
                <a:ea typeface="Baskerville" panose="02020502070401020303" pitchFamily="18" charset="0"/>
              </a:rPr>
              <a:t>#Line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advertisements</a:t>
            </a:r>
            <a:endParaRPr kumimoji="1" lang="zh-CN" altLang="en-US" sz="2000" dirty="0"/>
          </a:p>
          <a:p>
            <a:r>
              <a:rPr kumimoji="1" lang="en-US" altLang="zh-CN" sz="2200" dirty="0">
                <a:ea typeface="Baskerville" panose="02020502070401020303" pitchFamily="18" charset="0"/>
              </a:rPr>
              <a:t>Cons:</a:t>
            </a:r>
            <a:r>
              <a:rPr kumimoji="1" lang="zh-CN" altLang="en-US" sz="2200" dirty="0"/>
              <a:t> </a:t>
            </a:r>
            <a:endParaRPr kumimoji="1" lang="en-US" altLang="zh-CN" sz="2200" dirty="0">
              <a:ea typeface="Baskerville" panose="02020502070401020303" pitchFamily="18" charset="0"/>
            </a:endParaRP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Convergence time is proportional to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longest path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infinity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problem</a:t>
            </a:r>
            <a:endParaRPr kumimoji="1" lang="zh-CN" altLang="en-US" sz="2000" dirty="0"/>
          </a:p>
          <a:p>
            <a:r>
              <a:rPr kumimoji="1" lang="en-US" altLang="zh-CN" sz="2200" dirty="0">
                <a:solidFill>
                  <a:srgbClr val="0096FF"/>
                </a:solidFill>
                <a:ea typeface="Baskerville" panose="02020502070401020303" pitchFamily="18" charset="0"/>
              </a:rPr>
              <a:t>Only</a:t>
            </a:r>
            <a:r>
              <a:rPr kumimoji="1" lang="zh-CN" altLang="en-US" sz="2200" dirty="0">
                <a:solidFill>
                  <a:srgbClr val="0096FF"/>
                </a:solidFill>
              </a:rPr>
              <a:t> </a:t>
            </a:r>
            <a:r>
              <a:rPr kumimoji="1" lang="en-US" altLang="zh-CN" sz="2200" dirty="0">
                <a:solidFill>
                  <a:srgbClr val="0096FF"/>
                </a:solidFill>
                <a:ea typeface="Baskerville" panose="02020502070401020303" pitchFamily="18" charset="0"/>
              </a:rPr>
              <a:t>good for small 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3283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3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Ways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to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Scale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3584" cy="418829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ea typeface="Baskerville" panose="02020502070401020303" pitchFamily="18" charset="0"/>
              </a:rPr>
              <a:t>Path-vector Routing</a:t>
            </a:r>
            <a:endParaRPr kumimoji="1" lang="zh-CN" altLang="en-US" sz="2400" dirty="0"/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Advertisements include the path, to better </a:t>
            </a:r>
            <a:br>
              <a:rPr kumimoji="1" lang="zh-CN" altLang="en-US" sz="2000" dirty="0"/>
            </a:br>
            <a:r>
              <a:rPr kumimoji="1" lang="en-US" altLang="zh-CN" sz="2000" dirty="0">
                <a:ea typeface="Baskerville" panose="02020502070401020303" pitchFamily="18" charset="0"/>
              </a:rPr>
              <a:t>detect routing loops</a:t>
            </a:r>
            <a:endParaRPr kumimoji="1" lang="zh-CN" altLang="en-US" sz="2000" dirty="0"/>
          </a:p>
          <a:p>
            <a:r>
              <a:rPr lang="en-US" altLang="zh-CN" sz="2400" dirty="0">
                <a:ea typeface="Baskerville" panose="02020502070401020303" pitchFamily="18" charset="0"/>
              </a:rPr>
              <a:t>Hierarchy of Routing</a:t>
            </a:r>
            <a:endParaRPr lang="zh-CN" altLang="en-US" sz="2400" dirty="0"/>
          </a:p>
          <a:p>
            <a:pPr lvl="1"/>
            <a:r>
              <a:rPr lang="en-US" altLang="zh-CN" sz="2000" dirty="0">
                <a:ea typeface="Baskerville" panose="02020502070401020303" pitchFamily="18" charset="0"/>
              </a:rPr>
              <a:t>Route between </a:t>
            </a:r>
            <a:r>
              <a:rPr lang="en-US" altLang="zh-CN" sz="2000" dirty="0">
                <a:solidFill>
                  <a:srgbClr val="0096FF"/>
                </a:solidFill>
                <a:ea typeface="Baskerville" panose="02020502070401020303" pitchFamily="18" charset="0"/>
              </a:rPr>
              <a:t>regions</a:t>
            </a:r>
            <a:r>
              <a:rPr lang="en-US" altLang="zh-CN" sz="2000" dirty="0">
                <a:ea typeface="Baskerville" panose="02020502070401020303" pitchFamily="18" charset="0"/>
              </a:rPr>
              <a:t>, and then within a</a:t>
            </a:r>
            <a:br>
              <a:rPr lang="zh-CN" altLang="en-US" sz="2000" dirty="0"/>
            </a:br>
            <a:r>
              <a:rPr lang="en-US" altLang="zh-CN" sz="2000" dirty="0">
                <a:ea typeface="Baskerville" panose="02020502070401020303" pitchFamily="18" charset="0"/>
              </a:rPr>
              <a:t>region </a:t>
            </a:r>
            <a:endParaRPr lang="zh-CN" altLang="en-US" sz="2000" dirty="0"/>
          </a:p>
          <a:p>
            <a:r>
              <a:rPr lang="en-US" altLang="zh-CN" sz="2400" dirty="0">
                <a:ea typeface="Baskerville" panose="02020502070401020303" pitchFamily="18" charset="0"/>
              </a:rPr>
              <a:t>Topological Addressing</a:t>
            </a:r>
            <a:endParaRPr lang="zh-CN" altLang="en-US" sz="2400" dirty="0"/>
          </a:p>
          <a:p>
            <a:pPr lvl="1"/>
            <a:r>
              <a:rPr lang="en-US" altLang="zh-CN" sz="2000" dirty="0">
                <a:ea typeface="Baskerville" panose="02020502070401020303" pitchFamily="18" charset="0"/>
              </a:rPr>
              <a:t>Assign addresses in contiguous blocks to </a:t>
            </a:r>
            <a:br>
              <a:rPr lang="zh-CN" altLang="en-US" sz="2000" dirty="0"/>
            </a:br>
            <a:r>
              <a:rPr lang="en-US" altLang="zh-CN" sz="2000" dirty="0">
                <a:ea typeface="Baskerville" panose="02020502070401020303" pitchFamily="18" charset="0"/>
              </a:rPr>
              <a:t>make advertisements smaller </a:t>
            </a:r>
            <a:endParaRPr kumimoji="1" lang="en-US" altLang="zh-CN" dirty="0">
              <a:ea typeface="Baskerville" panose="02020502070401020303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273324"/>
            <a:ext cx="227094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274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Path Vector Exchange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Each participant maintains a path vector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A complete path to some destination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E.g., zero-length path to itself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Gradually learns about other paths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Construct a new forwarding table from its new path vector</a:t>
            </a: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Algorithm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Advertising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Path selection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6BFAC1-E25A-7F4C-9458-2C606A240D56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096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65612"/>
            <a:ext cx="1815704" cy="125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87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Path Vector Exchange</a:t>
            </a:r>
          </a:p>
        </p:txBody>
      </p:sp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D2A6E0-D587-EF4B-8EE0-384BC5300D2A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198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35" y="1383845"/>
            <a:ext cx="4533900" cy="269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91" y="2479146"/>
            <a:ext cx="2737247" cy="239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91" y="1172104"/>
            <a:ext cx="2571750" cy="9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Content Placeholder 2"/>
          <p:cNvSpPr>
            <a:spLocks noGrp="1"/>
          </p:cNvSpPr>
          <p:nvPr>
            <p:ph idx="1"/>
          </p:nvPr>
        </p:nvSpPr>
        <p:spPr>
          <a:xfrm>
            <a:off x="682228" y="4729708"/>
            <a:ext cx="8080772" cy="73129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ＭＳ Ｐゴシック" charset="0"/>
              </a:rPr>
              <a:t>Need coordination to ensure no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87791" y="918104"/>
            <a:ext cx="547688" cy="349019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7791" y="2188104"/>
            <a:ext cx="547688" cy="349019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269489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629400" y="5143500"/>
            <a:ext cx="1295400" cy="381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36B403-50F7-414B-8C90-B2A0B37D7BE6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301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573"/>
            <a:ext cx="8153400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7" y="1524000"/>
            <a:ext cx="1926431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2180035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10782"/>
            <a:ext cx="8229600" cy="194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97001"/>
            <a:ext cx="1219200" cy="217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73" y="1397000"/>
            <a:ext cx="1558528" cy="21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Down Arrow 11"/>
          <p:cNvSpPr>
            <a:spLocks noChangeArrowheads="1"/>
          </p:cNvSpPr>
          <p:nvPr/>
        </p:nvSpPr>
        <p:spPr bwMode="auto">
          <a:xfrm>
            <a:off x="1676400" y="12700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7" name="Down Arrow 12"/>
          <p:cNvSpPr>
            <a:spLocks noChangeArrowheads="1"/>
          </p:cNvSpPr>
          <p:nvPr/>
        </p:nvSpPr>
        <p:spPr bwMode="auto">
          <a:xfrm>
            <a:off x="1676400" y="34290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8" name="Down Arrow 13"/>
          <p:cNvSpPr>
            <a:spLocks noChangeArrowheads="1"/>
          </p:cNvSpPr>
          <p:nvPr/>
        </p:nvSpPr>
        <p:spPr bwMode="auto">
          <a:xfrm rot="10800000">
            <a:off x="6553200" y="34925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2128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Baskerville" panose="02020502070401020303" pitchFamily="18" charset="0"/>
              </a:rPr>
              <a:t>Path Vector Exchange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Better</a:t>
            </a:r>
            <a:r>
              <a:rPr kumimoji="1" lang="zh-CN" altLang="en-US" sz="2400" dirty="0">
                <a:latin typeface="Baskerville" panose="02020502070401020303" pitchFamily="18" charset="0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for</a:t>
            </a:r>
            <a:r>
              <a:rPr kumimoji="1" lang="zh-CN" altLang="en-US" sz="2400" dirty="0">
                <a:latin typeface="Baskerville" panose="02020502070401020303" pitchFamily="18" charset="0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scaling</a:t>
            </a:r>
            <a:endParaRPr kumimoji="1" lang="zh-CN" altLang="en-US" sz="2400" dirty="0">
              <a:latin typeface="Baskerville" panose="02020502070401020303" pitchFamily="18" charset="0"/>
            </a:endParaRPr>
          </a:p>
          <a:p>
            <a:pPr lvl="1"/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Like Distance-Vector, but include the full path in the routing advertisements</a:t>
            </a:r>
            <a:endParaRPr kumimoji="1" lang="zh-CN" altLang="en-US" sz="2000" dirty="0">
              <a:latin typeface="Baskerville" panose="02020502070401020303" pitchFamily="18" charset="0"/>
            </a:endParaRPr>
          </a:p>
          <a:p>
            <a:pPr lvl="1"/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Overhead increases (advertises</a:t>
            </a:r>
            <a:r>
              <a:rPr kumimoji="1" lang="zh-CN" altLang="en-US" sz="2000" dirty="0">
                <a:latin typeface="Baskerville" panose="02020502070401020303" pitchFamily="18" charset="0"/>
              </a:rPr>
              <a:t> </a:t>
            </a:r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are larger), but convergence time decreases (avoid counting to infinity)    </a:t>
            </a:r>
            <a:endParaRPr kumimoji="1" lang="zh-CN" altLang="en-US" sz="2000" dirty="0">
              <a:latin typeface="Baskerville" panose="02020502070401020303" pitchFamily="18" charset="0"/>
            </a:endParaRPr>
          </a:p>
          <a:p>
            <a:pPr lvl="1"/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Overhead is still lower than Link-State</a:t>
            </a:r>
            <a:endParaRPr kumimoji="1" lang="zh-CN" altLang="en-US" sz="2000" dirty="0">
              <a:latin typeface="Baskerville" panose="02020502070401020303" pitchFamily="18" charset="0"/>
            </a:endParaRP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73332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Question on Path Vector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宋体" charset="0"/>
              </a:rPr>
              <a:t>How do we avoid permanent loops? </a:t>
            </a:r>
          </a:p>
          <a:p>
            <a:pPr lvl="1"/>
            <a:r>
              <a:rPr lang="en-US" altLang="zh-CN" sz="1800" dirty="0">
                <a:ea typeface="宋体" charset="0"/>
              </a:rPr>
              <a:t>When a node updates its paths, it never accepts a path that has itself</a:t>
            </a:r>
          </a:p>
          <a:p>
            <a:pPr eaLnBrk="1" hangingPunct="1"/>
            <a:r>
              <a:rPr lang="en-US" altLang="zh-CN" sz="2400" dirty="0">
                <a:ea typeface="宋体" charset="0"/>
              </a:rPr>
              <a:t>What happens when a node hears multiple paths to the same destination?</a:t>
            </a:r>
          </a:p>
          <a:p>
            <a:pPr lvl="1"/>
            <a:r>
              <a:rPr lang="en-US" altLang="zh-CN" sz="1800" dirty="0">
                <a:ea typeface="宋体" charset="0"/>
              </a:rPr>
              <a:t>It picks the better path</a:t>
            </a:r>
          </a:p>
          <a:p>
            <a:pPr eaLnBrk="1" hangingPunct="1"/>
            <a:r>
              <a:rPr lang="en-US" altLang="zh-CN" sz="2400" dirty="0">
                <a:ea typeface="宋体" charset="0"/>
              </a:rPr>
              <a:t>What happens if the graph changes? </a:t>
            </a:r>
          </a:p>
          <a:p>
            <a:pPr lvl="1"/>
            <a:r>
              <a:rPr lang="en-US" altLang="zh-CN" sz="1800" dirty="0">
                <a:ea typeface="宋体" charset="0"/>
              </a:rPr>
              <a:t>Algorithm deals well with new links</a:t>
            </a:r>
          </a:p>
          <a:p>
            <a:pPr lvl="1"/>
            <a:r>
              <a:rPr lang="en-US" altLang="zh-CN" sz="1800" dirty="0">
                <a:ea typeface="宋体" charset="0"/>
              </a:rPr>
              <a:t>To deal with links that go down, each router should discard any path that a neighbor stops advertising</a:t>
            </a:r>
          </a:p>
          <a:p>
            <a:pPr eaLnBrk="1" hangingPunct="1"/>
            <a:endParaRPr lang="en-US" altLang="zh-CN" sz="2400" dirty="0">
              <a:ea typeface="宋体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2D354-FB73-D045-9E96-E0A5D8D35AEF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51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Hierarchical Address Assignment &amp; Routing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363272" cy="377163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Two problems of the path vector implementation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Every attachment point must have a unique address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The path vector grows in size with the number of attachment points</a:t>
            </a:r>
            <a:endParaRPr lang="zh-CN" altLang="en-US" sz="2000" dirty="0">
              <a:ea typeface="ＭＳ Ｐゴシック" charset="0"/>
            </a:endParaRP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Hierarchy for better scalability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Two parts of network address: region &amp; station, e.g., </a:t>
            </a:r>
            <a:r>
              <a:rPr lang="en-US" sz="2000" dirty="0">
                <a:ea typeface="ＭＳ Ｐゴシック" charset="0"/>
              </a:rPr>
              <a:t>"</a:t>
            </a:r>
            <a:r>
              <a:rPr lang="en-US" altLang="zh-CN" sz="2000" dirty="0">
                <a:ea typeface="ＭＳ Ｐゴシック" charset="0"/>
              </a:rPr>
              <a:t>11,75</a:t>
            </a:r>
            <a:r>
              <a:rPr lang="en-US" sz="2000" dirty="0">
                <a:ea typeface="ＭＳ Ｐゴシック" charset="0"/>
              </a:rPr>
              <a:t>"</a:t>
            </a:r>
            <a:endParaRPr lang="en-US" altLang="zh-CN" sz="2000" dirty="0">
              <a:ea typeface="ＭＳ Ｐゴシック" charset="0"/>
            </a:endParaRPr>
          </a:p>
          <a:p>
            <a:pPr lvl="1"/>
            <a:r>
              <a:rPr lang="en-US" altLang="zh-CN" sz="2000" dirty="0">
                <a:ea typeface="ＭＳ Ｐゴシック" charset="0"/>
              </a:rPr>
              <a:t>Regions correspond to the set of closely-connected entities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E.g., region-11 has </a:t>
            </a:r>
            <a:r>
              <a:rPr lang="en-US" altLang="zh-CN" sz="2000" dirty="0">
                <a:solidFill>
                  <a:srgbClr val="0096FF"/>
                </a:solidFill>
                <a:ea typeface="ＭＳ Ｐゴシック" charset="0"/>
              </a:rPr>
              <a:t>only 1 entry </a:t>
            </a:r>
            <a:r>
              <a:rPr lang="en-US" altLang="zh-CN" sz="2000" dirty="0">
                <a:ea typeface="ＭＳ Ｐゴシック" charset="0"/>
              </a:rPr>
              <a:t>in other region routers</a:t>
            </a:r>
            <a:r>
              <a:rPr lang="en-US" sz="2000" dirty="0">
                <a:ea typeface="ＭＳ Ｐゴシック" charset="0"/>
              </a:rPr>
              <a:t>'</a:t>
            </a:r>
            <a:r>
              <a:rPr lang="en-US" altLang="zh-CN" sz="2000" dirty="0">
                <a:ea typeface="ＭＳ Ｐゴシック" charset="0"/>
              </a:rPr>
              <a:t> table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051F2-7EF6-E14D-875F-4A508A5230D9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524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Hierarchical Address Assignment &amp; Routing</a:t>
            </a:r>
          </a:p>
        </p:txBody>
      </p:sp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4BF32-8B65-614C-A477-BFF4557D7754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017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61356"/>
            <a:ext cx="8040706" cy="296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075690" y="4835295"/>
            <a:ext cx="6580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Region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is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also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as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known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as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AS: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Autonomous System</a:t>
            </a:r>
          </a:p>
        </p:txBody>
      </p:sp>
    </p:spTree>
    <p:extLst>
      <p:ext uri="{BB962C8B-B14F-4D97-AF65-F5344CB8AC3E}">
        <p14:creationId xmlns:p14="http://schemas.microsoft.com/office/powerpoint/2010/main" val="27231865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Hierarchical Address Assignment &amp; Routing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Problems introduced by hierarchy: more complex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Binding address with location</a:t>
            </a:r>
          </a:p>
          <a:p>
            <a:pPr lvl="2"/>
            <a:r>
              <a:rPr lang="en-US" altLang="zh-CN" sz="1800" dirty="0">
                <a:ea typeface="ＭＳ Ｐゴシック" charset="0"/>
              </a:rPr>
              <a:t>Has to change address after changing location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Paths may no longer be the shortest possible</a:t>
            </a:r>
          </a:p>
          <a:p>
            <a:pPr lvl="2"/>
            <a:r>
              <a:rPr lang="en-US" altLang="zh-CN" sz="1800" dirty="0">
                <a:ea typeface="ＭＳ Ｐゴシック" charset="0"/>
              </a:rPr>
              <a:t>Algorithm has less detailed information</a:t>
            </a: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More about hierarchy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Can extend to more levels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Different places can have different levels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7C175E-F5B5-7E4D-A012-CE731D2671E8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7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Control-plane VS. Data-plane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33376"/>
            <a:ext cx="3610744" cy="41162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dirty="0">
                <a:ea typeface="Baskerville" panose="02020502070401020303" pitchFamily="18" charset="0"/>
              </a:rPr>
              <a:t>Control-plane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ea typeface="Baskerville" panose="02020502070401020303" pitchFamily="18" charset="0"/>
              </a:rPr>
              <a:t>Control the data flow by defining rules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ea typeface="Baskerville" panose="02020502070401020303" pitchFamily="18" charset="0"/>
              </a:rPr>
              <a:t>E.g., the routing algorithm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90D1DE8-CCAB-4744-B708-26F381E5A75D}"/>
              </a:ext>
            </a:extLst>
          </p:cNvPr>
          <p:cNvSpPr txBox="1">
            <a:spLocks/>
          </p:cNvSpPr>
          <p:nvPr/>
        </p:nvSpPr>
        <p:spPr>
          <a:xfrm>
            <a:off x="4572000" y="1549524"/>
            <a:ext cx="4114800" cy="411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Data-plane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 data-path which copies data according to the rules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Performance critical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E.g., the IP forwarding process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A9C057-263C-0049-815B-CECC95800A75}"/>
              </a:ext>
            </a:extLst>
          </p:cNvPr>
          <p:cNvSpPr/>
          <p:nvPr/>
        </p:nvSpPr>
        <p:spPr>
          <a:xfrm>
            <a:off x="3460192" y="4150320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C3EF2C-A70D-D242-ACA7-A2115EE5B021}"/>
              </a:ext>
            </a:extLst>
          </p:cNvPr>
          <p:cNvSpPr/>
          <p:nvPr/>
        </p:nvSpPr>
        <p:spPr>
          <a:xfrm>
            <a:off x="3460192" y="4353520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DCB0EC-DBA9-0241-8056-09E368D258A5}"/>
              </a:ext>
            </a:extLst>
          </p:cNvPr>
          <p:cNvSpPr/>
          <p:nvPr/>
        </p:nvSpPr>
        <p:spPr>
          <a:xfrm>
            <a:off x="3460192" y="4569544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3B8AFD-67BA-0440-A003-2A1C701DAD83}"/>
              </a:ext>
            </a:extLst>
          </p:cNvPr>
          <p:cNvSpPr/>
          <p:nvPr/>
        </p:nvSpPr>
        <p:spPr>
          <a:xfrm>
            <a:off x="3460192" y="4785568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D42CFFE-13DA-4B49-AE96-F180472610D6}"/>
              </a:ext>
            </a:extLst>
          </p:cNvPr>
          <p:cNvCxnSpPr>
            <a:cxnSpLocks/>
          </p:cNvCxnSpPr>
          <p:nvPr/>
        </p:nvCxnSpPr>
        <p:spPr>
          <a:xfrm>
            <a:off x="1835696" y="3777456"/>
            <a:ext cx="1372468" cy="804912"/>
          </a:xfrm>
          <a:prstGeom prst="bentConnector3">
            <a:avLst>
              <a:gd name="adj1" fmla="val -585"/>
            </a:avLst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59C5B0BF-F237-ED4E-98D7-F8784107F518}"/>
              </a:ext>
            </a:extLst>
          </p:cNvPr>
          <p:cNvCxnSpPr>
            <a:cxnSpLocks/>
          </p:cNvCxnSpPr>
          <p:nvPr/>
        </p:nvCxnSpPr>
        <p:spPr>
          <a:xfrm flipV="1">
            <a:off x="5292080" y="3777456"/>
            <a:ext cx="1656184" cy="804912"/>
          </a:xfrm>
          <a:prstGeom prst="bentConnector3">
            <a:avLst>
              <a:gd name="adj1" fmla="val 100099"/>
            </a:avLst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6484204-CF1B-454E-B095-C24605AC63D3}"/>
              </a:ext>
            </a:extLst>
          </p:cNvPr>
          <p:cNvSpPr/>
          <p:nvPr/>
        </p:nvSpPr>
        <p:spPr>
          <a:xfrm>
            <a:off x="2143909" y="4166221"/>
            <a:ext cx="666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i="1" dirty="0">
                <a:solidFill>
                  <a:srgbClr val="0096FF"/>
                </a:solidFill>
              </a:rPr>
              <a:t>write</a:t>
            </a:r>
            <a:endParaRPr lang="zh-CN" altLang="en-US" dirty="0">
              <a:solidFill>
                <a:srgbClr val="0096FF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A061624-AD6B-3A40-80B2-7DE37E599692}"/>
              </a:ext>
            </a:extLst>
          </p:cNvPr>
          <p:cNvSpPr/>
          <p:nvPr/>
        </p:nvSpPr>
        <p:spPr>
          <a:xfrm>
            <a:off x="5682956" y="4127843"/>
            <a:ext cx="61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i="1" dirty="0">
                <a:solidFill>
                  <a:srgbClr val="0096FF"/>
                </a:solidFill>
              </a:rPr>
              <a:t>read</a:t>
            </a:r>
            <a:endParaRPr lang="zh-CN" altLang="en-US" dirty="0">
              <a:solidFill>
                <a:srgbClr val="0096FF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BBEC420-1D2B-D24D-9984-40265DA6A400}"/>
              </a:ext>
            </a:extLst>
          </p:cNvPr>
          <p:cNvSpPr/>
          <p:nvPr/>
        </p:nvSpPr>
        <p:spPr>
          <a:xfrm>
            <a:off x="3644744" y="5032950"/>
            <a:ext cx="139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96FF"/>
                </a:solidFill>
              </a:rPr>
              <a:t>routing 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9574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Routing Hierarchy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76694"/>
            <a:ext cx="2736304" cy="173979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/>
          </a:bodyPr>
          <a:lstStyle/>
          <a:p>
            <a:r>
              <a:rPr kumimoji="1" lang="en-US" altLang="zh-CN" sz="2200" dirty="0">
                <a:ea typeface="Baskerville" panose="02020502070401020303" pitchFamily="18" charset="0"/>
              </a:rPr>
              <a:t>Across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Region</a:t>
            </a:r>
            <a:endParaRPr kumimoji="1" lang="zh-CN" altLang="en-US" sz="2200" dirty="0"/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Use one routing protocol to route </a:t>
            </a:r>
            <a:r>
              <a:rPr kumimoji="1" lang="en-US" altLang="zh-CN" sz="2000" dirty="0">
                <a:solidFill>
                  <a:srgbClr val="0096FF"/>
                </a:solidFill>
                <a:ea typeface="Baskerville" panose="02020502070401020303" pitchFamily="18" charset="0"/>
              </a:rPr>
              <a:t>across regions</a:t>
            </a:r>
            <a:r>
              <a:rPr kumimoji="1" lang="en-US" altLang="zh-CN" sz="2000" dirty="0">
                <a:ea typeface="Baskerville" panose="02020502070401020303" pitchFamily="18" charset="0"/>
              </a:rPr>
              <a:t>, and a </a:t>
            </a:r>
            <a:br>
              <a:rPr kumimoji="1" lang="zh-CN" altLang="en-US" sz="2000" dirty="0"/>
            </a:br>
            <a:r>
              <a:rPr kumimoji="1" lang="en-US" altLang="zh-CN" sz="2000" dirty="0">
                <a:ea typeface="Baskerville" panose="02020502070401020303" pitchFamily="18" charset="0"/>
              </a:rPr>
              <a:t>different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protocol to route </a:t>
            </a:r>
            <a:r>
              <a:rPr kumimoji="1" lang="en-US" altLang="zh-CN" sz="2000" dirty="0">
                <a:solidFill>
                  <a:srgbClr val="0096FF"/>
                </a:solidFill>
                <a:ea typeface="Baskerville" panose="02020502070401020303" pitchFamily="18" charset="0"/>
              </a:rPr>
              <a:t>within regions</a:t>
            </a:r>
            <a:endParaRPr kumimoji="1" lang="zh-CN" altLang="en-US" sz="2000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Implies that there are devices on the edge of each region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can "translate" between or "speak" both protocols</a:t>
            </a:r>
            <a:endParaRPr kumimoji="1" lang="zh-CN" altLang="en-US" sz="2000" dirty="0"/>
          </a:p>
          <a:p>
            <a:pPr lvl="1"/>
            <a:endParaRPr kumimoji="1" lang="en-US" altLang="zh-CN" sz="2000" dirty="0">
              <a:ea typeface="Baskerville" panose="02020502070401020303" pitchFamily="18" charset="0"/>
            </a:endParaRPr>
          </a:p>
          <a:p>
            <a:r>
              <a:rPr kumimoji="1" lang="en-US" altLang="zh-CN" sz="2200" dirty="0">
                <a:ea typeface="Baskerville" panose="02020502070401020303" pitchFamily="18" charset="0"/>
              </a:rPr>
              <a:t>BGP is the path-vector protocol used across regions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2747502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Topological Addressing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>
                <a:ea typeface="Baskerville" panose="02020502070401020303" pitchFamily="18" charset="0"/>
              </a:rPr>
              <a:t>Further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reduce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routing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table</a:t>
            </a:r>
            <a:endParaRPr kumimoji="1" lang="zh-CN" altLang="en-US" sz="2000" dirty="0"/>
          </a:p>
          <a:p>
            <a:pPr lvl="1"/>
            <a:r>
              <a:rPr kumimoji="1" lang="en-US" altLang="zh-CN" sz="1800" dirty="0">
                <a:ea typeface="Baskerville" panose="02020502070401020303" pitchFamily="18" charset="0"/>
              </a:rPr>
              <a:t>Despite being between regions, BGP still routes to IP addresses</a:t>
            </a:r>
            <a:r>
              <a:rPr kumimoji="1" lang="zh-CN" altLang="en-US" sz="1800" dirty="0"/>
              <a:t> </a:t>
            </a:r>
            <a:r>
              <a:rPr kumimoji="1" lang="en-US" altLang="zh-CN" sz="1800" dirty="0">
                <a:ea typeface="Baskerville" panose="02020502070401020303" pitchFamily="18" charset="0"/>
              </a:rPr>
              <a:t>(e.g., to 18.0.0.1, not to region-3 )    </a:t>
            </a:r>
            <a:endParaRPr kumimoji="1" lang="zh-CN" altLang="en-US" sz="1800" dirty="0"/>
          </a:p>
          <a:p>
            <a:pPr lvl="1"/>
            <a:r>
              <a:rPr kumimoji="1" lang="en-US" altLang="zh-CN" sz="1800" dirty="0">
                <a:ea typeface="Baskerville" panose="02020502070401020303" pitchFamily="18" charset="0"/>
              </a:rPr>
              <a:t>Addresses are given to regions</a:t>
            </a:r>
            <a:r>
              <a:rPr kumimoji="1" lang="zh-CN" altLang="en-US" sz="1800" dirty="0"/>
              <a:t> </a:t>
            </a:r>
            <a:r>
              <a:rPr kumimoji="1" lang="en-US" altLang="zh-CN" sz="1800" dirty="0">
                <a:ea typeface="Baskerville" panose="02020502070401020303" pitchFamily="18" charset="0"/>
              </a:rPr>
              <a:t>in </a:t>
            </a:r>
            <a:r>
              <a:rPr kumimoji="1" lang="en-US" altLang="zh-CN" sz="1800" dirty="0">
                <a:solidFill>
                  <a:srgbClr val="0096FF"/>
                </a:solidFill>
                <a:ea typeface="Baskerville" panose="02020502070401020303" pitchFamily="18" charset="0"/>
              </a:rPr>
              <a:t>contiguous blocks</a:t>
            </a:r>
            <a:r>
              <a:rPr kumimoji="1" lang="en-US" altLang="zh-CN" sz="1800" dirty="0">
                <a:ea typeface="Baskerville" panose="02020502070401020303" pitchFamily="18" charset="0"/>
              </a:rPr>
              <a:t>, so that they</a:t>
            </a:r>
            <a:r>
              <a:rPr kumimoji="1" lang="zh-CN" altLang="en-US" sz="1800" dirty="0"/>
              <a:t> </a:t>
            </a:r>
            <a:r>
              <a:rPr kumimoji="1" lang="en-US" altLang="zh-CN" sz="1800" dirty="0">
                <a:ea typeface="Baskerville" panose="02020502070401020303" pitchFamily="18" charset="0"/>
              </a:rPr>
              <a:t>can be specified succinctly via a particular notation ("CIDR"</a:t>
            </a:r>
            <a:r>
              <a:rPr kumimoji="1" lang="zh-CN" altLang="en-US" sz="1800" dirty="0"/>
              <a:t> </a:t>
            </a:r>
            <a:r>
              <a:rPr kumimoji="1" lang="en-US" altLang="zh-CN" sz="1800" dirty="0">
                <a:ea typeface="Baskerville" panose="02020502070401020303" pitchFamily="18" charset="0"/>
              </a:rPr>
              <a:t>notation)</a:t>
            </a:r>
          </a:p>
          <a:p>
            <a:pPr lvl="2"/>
            <a:r>
              <a:rPr kumimoji="1" lang="en-US" altLang="zh-CN" sz="1600" dirty="0">
                <a:ea typeface="Baskerville" panose="02020502070401020303" pitchFamily="18" charset="0"/>
              </a:rPr>
              <a:t>CIDR: Classless Inter Domain Routing</a:t>
            </a:r>
            <a:endParaRPr kumimoji="1" lang="zh-CN" altLang="en-US" sz="1600" dirty="0"/>
          </a:p>
          <a:p>
            <a:pPr lvl="1"/>
            <a:r>
              <a:rPr kumimoji="1" lang="en-US" altLang="zh-CN" sz="1800" dirty="0">
                <a:ea typeface="Baskerville" panose="02020502070401020303" pitchFamily="18" charset="0"/>
              </a:rPr>
              <a:t>Keeps advertisements small</a:t>
            </a: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081636"/>
            <a:ext cx="3240360" cy="13215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64088" y="521856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CIDR Notation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>
            <a:endCxn id="5" idx="1"/>
          </p:cNvCxnSpPr>
          <p:nvPr/>
        </p:nvCxnSpPr>
        <p:spPr>
          <a:xfrm>
            <a:off x="5148064" y="5218567"/>
            <a:ext cx="216024" cy="184666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5B1D284-D5D3-E84D-BD28-707B0D140669}" vid="{EAB3F4BA-066D-9146-B9C6-197746E0B32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CSE</Template>
  <TotalTime>9187</TotalTime>
  <Words>3919</Words>
  <Application>Microsoft Macintosh PowerPoint</Application>
  <PresentationFormat>全屏显示(16:10)</PresentationFormat>
  <Paragraphs>766</Paragraphs>
  <Slides>91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0" baseType="lpstr">
      <vt:lpstr>Myriad Pro</vt:lpstr>
      <vt:lpstr>Myriad Pro Light SemiCond</vt:lpstr>
      <vt:lpstr>Arial</vt:lpstr>
      <vt:lpstr>Arial Narrow</vt:lpstr>
      <vt:lpstr>Baskerville</vt:lpstr>
      <vt:lpstr>Calibri</vt:lpstr>
      <vt:lpstr>Comic Sans MS</vt:lpstr>
      <vt:lpstr>Consolas</vt:lpstr>
      <vt:lpstr>Office 主题​​</vt:lpstr>
      <vt:lpstr>Network Layer</vt:lpstr>
      <vt:lpstr>OSI, TCP/IP &amp; Protocol Stack</vt:lpstr>
      <vt:lpstr>Network Layer</vt:lpstr>
      <vt:lpstr>IP: Best-effort Network</vt:lpstr>
      <vt:lpstr>Duplicate Packets and Suppression</vt:lpstr>
      <vt:lpstr>The Network Layer</vt:lpstr>
      <vt:lpstr>Managing the Forwarding Table: Routing</vt:lpstr>
      <vt:lpstr>IP Route Table</vt:lpstr>
      <vt:lpstr>Control-plane VS. Data-plane</vt:lpstr>
      <vt:lpstr>Data Plane: Packet Forwarding</vt:lpstr>
      <vt:lpstr>Network Layer Interface</vt:lpstr>
      <vt:lpstr>PowerPoint 演示文稿</vt:lpstr>
      <vt:lpstr>PowerPoint 演示文稿</vt:lpstr>
      <vt:lpstr>Forwarding an IP Packet</vt:lpstr>
      <vt:lpstr>Data-plane Case Study: Intel's DPDK</vt:lpstr>
      <vt:lpstr>NAT</vt:lpstr>
      <vt:lpstr>NAT (Network Address Translation)</vt:lpstr>
      <vt:lpstr>NAT</vt:lpstr>
      <vt:lpstr>PowerPoint 演示文稿</vt:lpstr>
      <vt:lpstr>CASE: Ethernet Mapping</vt:lpstr>
      <vt:lpstr>Case Study: Mapping Internet to Ethernet</vt:lpstr>
      <vt:lpstr>Overview of Ethernet</vt:lpstr>
      <vt:lpstr>Difference between Hub and Switch</vt:lpstr>
      <vt:lpstr>Broadcast Aspects of Ethernet</vt:lpstr>
      <vt:lpstr>Broadcast Aspects of Ethernet</vt:lpstr>
      <vt:lpstr>Broadcast Aspects of Ethernet</vt:lpstr>
      <vt:lpstr>Layer Mapping: Attach Ethernet to Forwarding Network</vt:lpstr>
      <vt:lpstr>Layer Mapping</vt:lpstr>
      <vt:lpstr>ARP (Address Resolution Protocol)</vt:lpstr>
      <vt:lpstr>ARP &amp; RARP Protocol</vt:lpstr>
      <vt:lpstr>ARP &amp;  RARP</vt:lpstr>
      <vt:lpstr>Network Topology</vt:lpstr>
      <vt:lpstr>Network Topology</vt:lpstr>
      <vt:lpstr>How to Use socket to Access www.baidu.com ?</vt:lpstr>
      <vt:lpstr>Putting All Together</vt:lpstr>
      <vt:lpstr>Putting All Together</vt:lpstr>
      <vt:lpstr>ARP Spoofing</vt:lpstr>
      <vt:lpstr>PowerPoint 演示文稿</vt:lpstr>
      <vt:lpstr>PowerPoint 演示文稿</vt:lpstr>
      <vt:lpstr>ARP Spoofing</vt:lpstr>
      <vt:lpstr>Man-in-the-Middle Attack</vt:lpstr>
      <vt:lpstr>Man-in-the-Middle Attack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Defenses against ARP Spoofing</vt:lpstr>
      <vt:lpstr>Arpwatch</vt:lpstr>
      <vt:lpstr>Routing</vt:lpstr>
      <vt:lpstr>Goal of A Routing Protocol</vt:lpstr>
      <vt:lpstr>Distributed Routing: 3 Steps in General </vt:lpstr>
      <vt:lpstr>Two Types of Routing Protocol</vt:lpstr>
      <vt:lpstr>Link-state Routing</vt:lpstr>
      <vt:lpstr>Link-state Routing 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Distance-vector Routing </vt:lpstr>
      <vt:lpstr>Distance-vector Routing </vt:lpstr>
      <vt:lpstr>Distance-vector Routing </vt:lpstr>
      <vt:lpstr>Distance-vector Routing</vt:lpstr>
      <vt:lpstr>Distance-vector Routing</vt:lpstr>
      <vt:lpstr>Distance-vector Routing</vt:lpstr>
      <vt:lpstr>Problem of INFINITY</vt:lpstr>
      <vt:lpstr>PowerPoint 演示文稿</vt:lpstr>
      <vt:lpstr>PowerPoint 演示文稿</vt:lpstr>
      <vt:lpstr>Link-State Summary</vt:lpstr>
      <vt:lpstr>Distance Vector</vt:lpstr>
      <vt:lpstr>3 Ways to Scale</vt:lpstr>
      <vt:lpstr>Path Vector Exchange</vt:lpstr>
      <vt:lpstr>Path Vector Exchange</vt:lpstr>
      <vt:lpstr>PowerPoint 演示文稿</vt:lpstr>
      <vt:lpstr>Path Vector Exchange</vt:lpstr>
      <vt:lpstr>Question on Path Vector</vt:lpstr>
      <vt:lpstr>Hierarchical Address Assignment &amp; Routing</vt:lpstr>
      <vt:lpstr>Hierarchical Address Assignment &amp; Routing</vt:lpstr>
      <vt:lpstr>Hierarchical Address Assignment &amp; Routing</vt:lpstr>
      <vt:lpstr>Routing Hierarchy</vt:lpstr>
      <vt:lpstr>Topological Addressing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Xia Yubin</dc:creator>
  <cp:lastModifiedBy>Microsoft Office User</cp:lastModifiedBy>
  <cp:revision>213</cp:revision>
  <cp:lastPrinted>2016-06-13T07:55:34Z</cp:lastPrinted>
  <dcterms:created xsi:type="dcterms:W3CDTF">2017-05-12T06:55:38Z</dcterms:created>
  <dcterms:modified xsi:type="dcterms:W3CDTF">2019-10-22T03:32:54Z</dcterms:modified>
</cp:coreProperties>
</file>